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Lst>
  <p:sldSz cx="18288000" cy="10287000"/>
  <p:notesSz cx="6858000" cy="9144000"/>
  <p:embeddedFontLst>
    <p:embeddedFont>
      <p:font typeface="Poppins" charset="1" panose="00000500000000000000"/>
      <p:regular r:id="rId31"/>
    </p:embeddedFont>
    <p:embeddedFont>
      <p:font typeface="Poppins Bold" charset="1" panose="00000800000000000000"/>
      <p:regular r:id="rId32"/>
    </p:embeddedFont>
    <p:embeddedFont>
      <p:font typeface="Nunito Sans Expanded" charset="1" panose="00000000000000000000"/>
      <p:regular r:id="rId33"/>
    </p:embeddedFont>
    <p:embeddedFont>
      <p:font typeface="Montserrat" charset="1" panose="00000500000000000000"/>
      <p:regular r:id="rId34"/>
    </p:embeddedFont>
    <p:embeddedFont>
      <p:font typeface="Montserrat Bold" charset="1" panose="00000800000000000000"/>
      <p:regular r:id="rId35"/>
    </p:embeddedFont>
    <p:embeddedFont>
      <p:font typeface="Nunito Sans Expanded Heavy" charset="1" panose="00000000000000000000"/>
      <p:regular r:id="rId3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jpe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19.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 Id="rId3" Target="../media/image24.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 Id="rId3" Target="../media/image25.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 Id="rId3" Target="../media/image27.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 Id="rId3" Target="../media/image28.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9.jpe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 Id="rId3" Target="../media/image31.svg" Type="http://schemas.openxmlformats.org/officeDocument/2006/relationships/image"/><Relationship Id="rId4" Target="../media/image32.png" Type="http://schemas.openxmlformats.org/officeDocument/2006/relationships/image"/><Relationship Id="rId5" Target="../media/image33.sv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4.jpeg" Type="http://schemas.openxmlformats.org/officeDocument/2006/relationships/image"/><Relationship Id="rId3" Target="../media/image35.png" Type="http://schemas.openxmlformats.org/officeDocument/2006/relationships/image"/><Relationship Id="rId4" Target="../media/image36.svg" Type="http://schemas.openxmlformats.org/officeDocument/2006/relationships/image"/><Relationship Id="rId5" Target="../media/image37.png" Type="http://schemas.openxmlformats.org/officeDocument/2006/relationships/image"/><Relationship Id="rId6" Target="../media/image38.sv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9.jpeg" Type="http://schemas.openxmlformats.org/officeDocument/2006/relationships/image"/><Relationship Id="rId3" Target="../media/image40.jpe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1.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jpeg" Type="http://schemas.openxmlformats.org/officeDocument/2006/relationships/image"/><Relationship Id="rId4" Target="../media/image10.png" Type="http://schemas.openxmlformats.org/officeDocument/2006/relationships/image"/><Relationship Id="rId5" Target="../media/image11.jpeg" Type="http://schemas.openxmlformats.org/officeDocument/2006/relationships/image"/><Relationship Id="rId6" Target="../media/image12.jpeg" Type="http://schemas.openxmlformats.org/officeDocument/2006/relationships/image"/><Relationship Id="rId7" Target="../media/image13.png" Type="http://schemas.openxmlformats.org/officeDocument/2006/relationships/image"/><Relationship Id="rId8" Target="../media/image14.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8.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80643" y="-1874195"/>
            <a:ext cx="21338059" cy="12489654"/>
            <a:chOff x="0" y="0"/>
            <a:chExt cx="28450745" cy="16652871"/>
          </a:xfrm>
        </p:grpSpPr>
        <p:sp>
          <p:nvSpPr>
            <p:cNvPr name="AutoShape 3" id="3"/>
            <p:cNvSpPr/>
            <p:nvPr/>
          </p:nvSpPr>
          <p:spPr>
            <a:xfrm>
              <a:off x="23687448" y="0"/>
              <a:ext cx="0" cy="8656320"/>
            </a:xfrm>
            <a:prstGeom prst="line">
              <a:avLst/>
            </a:prstGeom>
            <a:ln cap="flat" w="25400">
              <a:solidFill>
                <a:srgbClr val="206A87"/>
              </a:solidFill>
              <a:prstDash val="solid"/>
              <a:headEnd type="none" len="sm" w="sm"/>
              <a:tailEnd type="none" len="sm" w="sm"/>
            </a:ln>
          </p:spPr>
        </p:sp>
        <p:sp>
          <p:nvSpPr>
            <p:cNvPr name="TextBox 4" id="4"/>
            <p:cNvSpPr txBox="true"/>
            <p:nvPr/>
          </p:nvSpPr>
          <p:spPr>
            <a:xfrm rot="-5400000">
              <a:off x="20575568" y="10449660"/>
              <a:ext cx="6169786" cy="604891"/>
            </a:xfrm>
            <a:prstGeom prst="rect">
              <a:avLst/>
            </a:prstGeom>
          </p:spPr>
          <p:txBody>
            <a:bodyPr anchor="t" rtlCol="false" tIns="0" lIns="0" bIns="0" rIns="0">
              <a:spAutoFit/>
            </a:bodyPr>
            <a:lstStyle/>
            <a:p>
              <a:pPr algn="l">
                <a:lnSpc>
                  <a:spcPts val="3384"/>
                </a:lnSpc>
              </a:pPr>
              <a:r>
                <a:rPr lang="en-US" sz="2843" spc="730">
                  <a:solidFill>
                    <a:srgbClr val="000000"/>
                  </a:solidFill>
                  <a:latin typeface="Poppins"/>
                  <a:ea typeface="Poppins"/>
                  <a:cs typeface="Poppins"/>
                  <a:sym typeface="Poppins"/>
                </a:rPr>
                <a:t>2024 - 2025</a:t>
              </a:r>
            </a:p>
          </p:txBody>
        </p:sp>
        <p:grpSp>
          <p:nvGrpSpPr>
            <p:cNvPr name="Group 5" id="5"/>
            <p:cNvGrpSpPr/>
            <p:nvPr/>
          </p:nvGrpSpPr>
          <p:grpSpPr>
            <a:xfrm rot="0">
              <a:off x="0" y="2018010"/>
              <a:ext cx="2431590" cy="14634862"/>
              <a:chOff x="0" y="0"/>
              <a:chExt cx="480314" cy="2890837"/>
            </a:xfrm>
          </p:grpSpPr>
          <p:sp>
            <p:nvSpPr>
              <p:cNvPr name="Freeform 6" id="6"/>
              <p:cNvSpPr/>
              <p:nvPr/>
            </p:nvSpPr>
            <p:spPr>
              <a:xfrm flipH="false" flipV="false" rot="0">
                <a:off x="0" y="0"/>
                <a:ext cx="480314" cy="2890837"/>
              </a:xfrm>
              <a:custGeom>
                <a:avLst/>
                <a:gdLst/>
                <a:ahLst/>
                <a:cxnLst/>
                <a:rect r="r" b="b" t="t" l="l"/>
                <a:pathLst>
                  <a:path h="2890837" w="480314">
                    <a:moveTo>
                      <a:pt x="0" y="0"/>
                    </a:moveTo>
                    <a:lnTo>
                      <a:pt x="480314" y="0"/>
                    </a:lnTo>
                    <a:lnTo>
                      <a:pt x="480314" y="2890837"/>
                    </a:lnTo>
                    <a:lnTo>
                      <a:pt x="0" y="2890837"/>
                    </a:lnTo>
                    <a:close/>
                  </a:path>
                </a:pathLst>
              </a:custGeom>
              <a:solidFill>
                <a:srgbClr val="206A87"/>
              </a:solidFill>
            </p:spPr>
          </p:sp>
          <p:sp>
            <p:nvSpPr>
              <p:cNvPr name="TextBox 7" id="7"/>
              <p:cNvSpPr txBox="true"/>
              <p:nvPr/>
            </p:nvSpPr>
            <p:spPr>
              <a:xfrm>
                <a:off x="0" y="-57150"/>
                <a:ext cx="480314" cy="2947987"/>
              </a:xfrm>
              <a:prstGeom prst="rect">
                <a:avLst/>
              </a:prstGeom>
            </p:spPr>
            <p:txBody>
              <a:bodyPr anchor="ctr" rtlCol="false" tIns="50800" lIns="50800" bIns="50800" rIns="50800"/>
              <a:lstStyle/>
              <a:p>
                <a:pPr algn="ctr">
                  <a:lnSpc>
                    <a:spcPts val="2659"/>
                  </a:lnSpc>
                  <a:spcBef>
                    <a:spcPct val="0"/>
                  </a:spcBef>
                </a:pPr>
              </a:p>
            </p:txBody>
          </p:sp>
        </p:grpSp>
        <p:sp>
          <p:nvSpPr>
            <p:cNvPr name="TextBox 8" id="8"/>
            <p:cNvSpPr txBox="true"/>
            <p:nvPr/>
          </p:nvSpPr>
          <p:spPr>
            <a:xfrm rot="0">
              <a:off x="5256324" y="6856038"/>
              <a:ext cx="19859880" cy="1078363"/>
            </a:xfrm>
            <a:prstGeom prst="rect">
              <a:avLst/>
            </a:prstGeom>
          </p:spPr>
          <p:txBody>
            <a:bodyPr anchor="t" rtlCol="false" tIns="0" lIns="0" bIns="0" rIns="0">
              <a:spAutoFit/>
            </a:bodyPr>
            <a:lstStyle/>
            <a:p>
              <a:pPr algn="l">
                <a:lnSpc>
                  <a:spcPts val="6073"/>
                </a:lnSpc>
              </a:pPr>
              <a:r>
                <a:rPr lang="en-US" sz="5103" b="true">
                  <a:solidFill>
                    <a:srgbClr val="206A87"/>
                  </a:solidFill>
                  <a:latin typeface="Poppins Bold"/>
                  <a:ea typeface="Poppins Bold"/>
                  <a:cs typeface="Poppins Bold"/>
                  <a:sym typeface="Poppins Bold"/>
                </a:rPr>
                <a:t>Soutenance du stage fin d’étude</a:t>
              </a:r>
            </a:p>
          </p:txBody>
        </p:sp>
        <p:sp>
          <p:nvSpPr>
            <p:cNvPr name="TextBox 9" id="9"/>
            <p:cNvSpPr txBox="true"/>
            <p:nvPr/>
          </p:nvSpPr>
          <p:spPr>
            <a:xfrm rot="0">
              <a:off x="3913149" y="8531580"/>
              <a:ext cx="17828634" cy="1056548"/>
            </a:xfrm>
            <a:prstGeom prst="rect">
              <a:avLst/>
            </a:prstGeom>
          </p:spPr>
          <p:txBody>
            <a:bodyPr anchor="t" rtlCol="false" tIns="0" lIns="0" bIns="0" rIns="0">
              <a:spAutoFit/>
            </a:bodyPr>
            <a:lstStyle/>
            <a:p>
              <a:pPr algn="ctr" marL="0" indent="0" lvl="0">
                <a:lnSpc>
                  <a:spcPts val="3146"/>
                </a:lnSpc>
              </a:pPr>
              <a:r>
                <a:rPr lang="en-US" sz="2622">
                  <a:solidFill>
                    <a:srgbClr val="000000"/>
                  </a:solidFill>
                  <a:latin typeface="Nunito Sans Expanded"/>
                  <a:ea typeface="Nunito Sans Expanded"/>
                  <a:cs typeface="Nunito Sans Expanded"/>
                  <a:sym typeface="Nunito Sans Expanded"/>
                </a:rPr>
                <a:t>OPTIMISATION DU PILOTAGE DES SOUS-STATIONS THERMIQUES DANS LES RÉSEAUX DE CHALEUR URBAINS</a:t>
              </a:r>
            </a:p>
          </p:txBody>
        </p:sp>
        <p:sp>
          <p:nvSpPr>
            <p:cNvPr name="AutoShape 10" id="10"/>
            <p:cNvSpPr/>
            <p:nvPr/>
          </p:nvSpPr>
          <p:spPr>
            <a:xfrm>
              <a:off x="3913119" y="8221507"/>
              <a:ext cx="17781913" cy="22968"/>
            </a:xfrm>
            <a:prstGeom prst="line">
              <a:avLst/>
            </a:prstGeom>
            <a:ln cap="flat" w="50800">
              <a:solidFill>
                <a:srgbClr val="000000"/>
              </a:solidFill>
              <a:prstDash val="solid"/>
              <a:headEnd type="none" len="sm" w="sm"/>
              <a:tailEnd type="none" len="sm" w="sm"/>
            </a:ln>
          </p:spPr>
        </p:sp>
        <p:sp>
          <p:nvSpPr>
            <p:cNvPr name="AutoShape 11" id="11"/>
            <p:cNvSpPr/>
            <p:nvPr/>
          </p:nvSpPr>
          <p:spPr>
            <a:xfrm>
              <a:off x="3913149" y="9804046"/>
              <a:ext cx="17781913" cy="22968"/>
            </a:xfrm>
            <a:prstGeom prst="line">
              <a:avLst/>
            </a:prstGeom>
            <a:ln cap="flat" w="50800">
              <a:solidFill>
                <a:srgbClr val="000000"/>
              </a:solidFill>
              <a:prstDash val="solid"/>
              <a:headEnd type="none" len="sm" w="sm"/>
              <a:tailEnd type="none" len="sm" w="sm"/>
            </a:ln>
          </p:spPr>
        </p:sp>
        <p:sp>
          <p:nvSpPr>
            <p:cNvPr name="TextBox 12" id="12"/>
            <p:cNvSpPr txBox="true"/>
            <p:nvPr/>
          </p:nvSpPr>
          <p:spPr>
            <a:xfrm rot="0">
              <a:off x="7617162" y="9988065"/>
              <a:ext cx="11902690" cy="420912"/>
            </a:xfrm>
            <a:prstGeom prst="rect">
              <a:avLst/>
            </a:prstGeom>
          </p:spPr>
          <p:txBody>
            <a:bodyPr anchor="t" rtlCol="false" tIns="0" lIns="0" bIns="0" rIns="0">
              <a:spAutoFit/>
            </a:bodyPr>
            <a:lstStyle/>
            <a:p>
              <a:pPr algn="l" marL="0" indent="0" lvl="0">
                <a:lnSpc>
                  <a:spcPts val="2712"/>
                </a:lnSpc>
                <a:spcBef>
                  <a:spcPct val="0"/>
                </a:spcBef>
              </a:pPr>
              <a:r>
                <a:rPr lang="en-US" sz="1808">
                  <a:solidFill>
                    <a:srgbClr val="545454"/>
                  </a:solidFill>
                  <a:latin typeface="Montserrat"/>
                  <a:ea typeface="Montserrat"/>
                  <a:cs typeface="Montserrat"/>
                  <a:sym typeface="Montserrat"/>
                </a:rPr>
                <a:t>Spécialité : énergies renouvelables et efficacité énergétique </a:t>
              </a:r>
            </a:p>
          </p:txBody>
        </p:sp>
        <p:sp>
          <p:nvSpPr>
            <p:cNvPr name="Freeform 13" id="13"/>
            <p:cNvSpPr/>
            <p:nvPr/>
          </p:nvSpPr>
          <p:spPr>
            <a:xfrm flipH="false" flipV="false" rot="0">
              <a:off x="19810111" y="2869630"/>
              <a:ext cx="2975610" cy="2511671"/>
            </a:xfrm>
            <a:custGeom>
              <a:avLst/>
              <a:gdLst/>
              <a:ahLst/>
              <a:cxnLst/>
              <a:rect r="r" b="b" t="t" l="l"/>
              <a:pathLst>
                <a:path h="2511671" w="2975610">
                  <a:moveTo>
                    <a:pt x="0" y="0"/>
                  </a:moveTo>
                  <a:lnTo>
                    <a:pt x="2975610" y="0"/>
                  </a:lnTo>
                  <a:lnTo>
                    <a:pt x="2975610" y="2511670"/>
                  </a:lnTo>
                  <a:lnTo>
                    <a:pt x="0" y="2511670"/>
                  </a:lnTo>
                  <a:lnTo>
                    <a:pt x="0" y="0"/>
                  </a:lnTo>
                  <a:close/>
                </a:path>
              </a:pathLst>
            </a:custGeom>
            <a:blipFill>
              <a:blip r:embed="rId2"/>
              <a:stretch>
                <a:fillRect l="0" t="0" r="0" b="0"/>
              </a:stretch>
            </a:blipFill>
          </p:spPr>
        </p:sp>
        <p:sp>
          <p:nvSpPr>
            <p:cNvPr name="Freeform 14" id="14"/>
            <p:cNvSpPr/>
            <p:nvPr/>
          </p:nvSpPr>
          <p:spPr>
            <a:xfrm flipH="false" flipV="false" rot="0">
              <a:off x="3198954" y="2869630"/>
              <a:ext cx="2103922" cy="2882373"/>
            </a:xfrm>
            <a:custGeom>
              <a:avLst/>
              <a:gdLst/>
              <a:ahLst/>
              <a:cxnLst/>
              <a:rect r="r" b="b" t="t" l="l"/>
              <a:pathLst>
                <a:path h="2882373" w="2103922">
                  <a:moveTo>
                    <a:pt x="0" y="0"/>
                  </a:moveTo>
                  <a:lnTo>
                    <a:pt x="2103922" y="0"/>
                  </a:lnTo>
                  <a:lnTo>
                    <a:pt x="2103922" y="2882373"/>
                  </a:lnTo>
                  <a:lnTo>
                    <a:pt x="0" y="2882373"/>
                  </a:lnTo>
                  <a:lnTo>
                    <a:pt x="0" y="0"/>
                  </a:lnTo>
                  <a:close/>
                </a:path>
              </a:pathLst>
            </a:custGeom>
            <a:blipFill>
              <a:blip r:embed="rId3"/>
              <a:stretch>
                <a:fillRect l="0" t="0" r="0" b="0"/>
              </a:stretch>
            </a:blipFill>
          </p:spPr>
        </p:sp>
        <p:sp>
          <p:nvSpPr>
            <p:cNvPr name="TextBox 15" id="15"/>
            <p:cNvSpPr txBox="true"/>
            <p:nvPr/>
          </p:nvSpPr>
          <p:spPr>
            <a:xfrm rot="0">
              <a:off x="4250915" y="11507527"/>
              <a:ext cx="11902690" cy="879676"/>
            </a:xfrm>
            <a:prstGeom prst="rect">
              <a:avLst/>
            </a:prstGeom>
          </p:spPr>
          <p:txBody>
            <a:bodyPr anchor="t" rtlCol="false" tIns="0" lIns="0" bIns="0" rIns="0">
              <a:spAutoFit/>
            </a:bodyPr>
            <a:lstStyle/>
            <a:p>
              <a:pPr algn="l">
                <a:lnSpc>
                  <a:spcPts val="2712"/>
                </a:lnSpc>
              </a:pPr>
              <a:r>
                <a:rPr lang="en-US" sz="1808">
                  <a:solidFill>
                    <a:srgbClr val="545454"/>
                  </a:solidFill>
                  <a:latin typeface="Montserrat"/>
                  <a:ea typeface="Montserrat"/>
                  <a:cs typeface="Montserrat"/>
                  <a:sym typeface="Montserrat"/>
                </a:rPr>
                <a:t>Représenté par : </a:t>
              </a:r>
            </a:p>
            <a:p>
              <a:pPr algn="l" marL="390464" indent="-195232" lvl="1">
                <a:lnSpc>
                  <a:spcPts val="2712"/>
                </a:lnSpc>
                <a:buFont typeface="Arial"/>
                <a:buChar char="•"/>
              </a:pPr>
              <a:r>
                <a:rPr lang="en-US" b="true" sz="1808">
                  <a:solidFill>
                    <a:srgbClr val="545454"/>
                  </a:solidFill>
                  <a:latin typeface="Montserrat Bold"/>
                  <a:ea typeface="Montserrat Bold"/>
                  <a:cs typeface="Montserrat Bold"/>
                  <a:sym typeface="Montserrat Bold"/>
                </a:rPr>
                <a:t>Bilal MOUZOUN</a:t>
              </a:r>
            </a:p>
          </p:txBody>
        </p:sp>
        <p:sp>
          <p:nvSpPr>
            <p:cNvPr name="TextBox 16" id="16"/>
            <p:cNvSpPr txBox="true"/>
            <p:nvPr/>
          </p:nvSpPr>
          <p:spPr>
            <a:xfrm rot="0">
              <a:off x="16548055" y="11507527"/>
              <a:ext cx="11902690" cy="1336876"/>
            </a:xfrm>
            <a:prstGeom prst="rect">
              <a:avLst/>
            </a:prstGeom>
          </p:spPr>
          <p:txBody>
            <a:bodyPr anchor="t" rtlCol="false" tIns="0" lIns="0" bIns="0" rIns="0">
              <a:spAutoFit/>
            </a:bodyPr>
            <a:lstStyle/>
            <a:p>
              <a:pPr algn="l">
                <a:lnSpc>
                  <a:spcPts val="2712"/>
                </a:lnSpc>
              </a:pPr>
              <a:r>
                <a:rPr lang="en-US" sz="1808">
                  <a:solidFill>
                    <a:srgbClr val="545454"/>
                  </a:solidFill>
                  <a:latin typeface="Montserrat"/>
                  <a:ea typeface="Montserrat"/>
                  <a:cs typeface="Montserrat"/>
                  <a:sym typeface="Montserrat"/>
                </a:rPr>
                <a:t>Jurés : </a:t>
              </a:r>
            </a:p>
            <a:p>
              <a:pPr algn="l" marL="390464" indent="-195232" lvl="1">
                <a:lnSpc>
                  <a:spcPts val="2712"/>
                </a:lnSpc>
                <a:buFont typeface="Arial"/>
                <a:buChar char="•"/>
              </a:pPr>
              <a:r>
                <a:rPr lang="en-US" b="true" sz="1808">
                  <a:solidFill>
                    <a:srgbClr val="545454"/>
                  </a:solidFill>
                  <a:latin typeface="Montserrat Bold"/>
                  <a:ea typeface="Montserrat Bold"/>
                  <a:cs typeface="Montserrat Bold"/>
                  <a:sym typeface="Montserrat Bold"/>
                </a:rPr>
                <a:t>Boris NEROT               </a:t>
              </a:r>
            </a:p>
            <a:p>
              <a:pPr algn="l" marL="390464" indent="-195232" lvl="1">
                <a:lnSpc>
                  <a:spcPts val="2712"/>
                </a:lnSpc>
                <a:buFont typeface="Arial"/>
                <a:buChar char="•"/>
              </a:pPr>
              <a:r>
                <a:rPr lang="en-US" b="true" sz="1808">
                  <a:solidFill>
                    <a:srgbClr val="545454"/>
                  </a:solidFill>
                  <a:latin typeface="Montserrat Bold"/>
                  <a:ea typeface="Montserrat Bold"/>
                  <a:cs typeface="Montserrat Bold"/>
                  <a:sym typeface="Montserrat Bold"/>
                </a:rPr>
                <a:t>Christian Ruyer-Quil       </a:t>
              </a:r>
            </a:p>
          </p:txBody>
        </p:sp>
      </p:gr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17484943" y="-3103245"/>
            <a:ext cx="0" cy="8246745"/>
          </a:xfrm>
          <a:prstGeom prst="line">
            <a:avLst/>
          </a:prstGeom>
          <a:ln cap="flat" w="19050">
            <a:solidFill>
              <a:srgbClr val="206A87"/>
            </a:solidFill>
            <a:prstDash val="solid"/>
            <a:headEnd type="none" len="sm" w="sm"/>
            <a:tailEnd type="none" len="sm" w="sm"/>
          </a:ln>
        </p:spPr>
      </p:sp>
      <p:grpSp>
        <p:nvGrpSpPr>
          <p:cNvPr name="Group 3" id="3"/>
          <p:cNvGrpSpPr/>
          <p:nvPr/>
        </p:nvGrpSpPr>
        <p:grpSpPr>
          <a:xfrm rot="5400000">
            <a:off x="9052958" y="692625"/>
            <a:ext cx="558986" cy="19190069"/>
            <a:chOff x="0" y="0"/>
            <a:chExt cx="147223" cy="5054174"/>
          </a:xfrm>
        </p:grpSpPr>
        <p:sp>
          <p:nvSpPr>
            <p:cNvPr name="Freeform 4" id="4"/>
            <p:cNvSpPr/>
            <p:nvPr/>
          </p:nvSpPr>
          <p:spPr>
            <a:xfrm flipH="false" flipV="false" rot="0">
              <a:off x="0" y="0"/>
              <a:ext cx="147223" cy="5054174"/>
            </a:xfrm>
            <a:custGeom>
              <a:avLst/>
              <a:gdLst/>
              <a:ahLst/>
              <a:cxnLst/>
              <a:rect r="r" b="b" t="t" l="l"/>
              <a:pathLst>
                <a:path h="5054174" w="147223">
                  <a:moveTo>
                    <a:pt x="0" y="0"/>
                  </a:moveTo>
                  <a:lnTo>
                    <a:pt x="147223" y="0"/>
                  </a:lnTo>
                  <a:lnTo>
                    <a:pt x="147223" y="5054174"/>
                  </a:lnTo>
                  <a:lnTo>
                    <a:pt x="0" y="5054174"/>
                  </a:lnTo>
                  <a:close/>
                </a:path>
              </a:pathLst>
            </a:custGeom>
            <a:solidFill>
              <a:srgbClr val="206A87"/>
            </a:solidFill>
          </p:spPr>
        </p:sp>
        <p:sp>
          <p:nvSpPr>
            <p:cNvPr name="TextBox 5" id="5"/>
            <p:cNvSpPr txBox="true"/>
            <p:nvPr/>
          </p:nvSpPr>
          <p:spPr>
            <a:xfrm>
              <a:off x="0" y="-57150"/>
              <a:ext cx="147223" cy="5111324"/>
            </a:xfrm>
            <a:prstGeom prst="rect">
              <a:avLst/>
            </a:prstGeom>
          </p:spPr>
          <p:txBody>
            <a:bodyPr anchor="ctr" rtlCol="false" tIns="50800" lIns="50800" bIns="50800" rIns="50800"/>
            <a:lstStyle/>
            <a:p>
              <a:pPr algn="ctr">
                <a:lnSpc>
                  <a:spcPts val="2659"/>
                </a:lnSpc>
                <a:spcBef>
                  <a:spcPct val="0"/>
                </a:spcBef>
              </a:pPr>
            </a:p>
          </p:txBody>
        </p:sp>
      </p:grpSp>
      <p:sp>
        <p:nvSpPr>
          <p:cNvPr name="TextBox 6" id="6"/>
          <p:cNvSpPr txBox="true"/>
          <p:nvPr/>
        </p:nvSpPr>
        <p:spPr>
          <a:xfrm rot="0">
            <a:off x="885046" y="365412"/>
            <a:ext cx="12186713" cy="691317"/>
          </a:xfrm>
          <a:prstGeom prst="rect">
            <a:avLst/>
          </a:prstGeom>
        </p:spPr>
        <p:txBody>
          <a:bodyPr anchor="t" rtlCol="false" tIns="0" lIns="0" bIns="0" rIns="0">
            <a:spAutoFit/>
          </a:bodyPr>
          <a:lstStyle/>
          <a:p>
            <a:pPr algn="l">
              <a:lnSpc>
                <a:spcPts val="5169"/>
              </a:lnSpc>
              <a:spcBef>
                <a:spcPct val="0"/>
              </a:spcBef>
            </a:pPr>
            <a:r>
              <a:rPr lang="en-US" b="true" sz="4343">
                <a:solidFill>
                  <a:srgbClr val="206A87"/>
                </a:solidFill>
                <a:latin typeface="Poppins Bold"/>
                <a:ea typeface="Poppins Bold"/>
                <a:cs typeface="Poppins Bold"/>
                <a:sym typeface="Poppins Bold"/>
              </a:rPr>
              <a:t>Approche proposée et méthodologie</a:t>
            </a:r>
          </a:p>
        </p:txBody>
      </p:sp>
      <p:grpSp>
        <p:nvGrpSpPr>
          <p:cNvPr name="Group 7" id="7"/>
          <p:cNvGrpSpPr/>
          <p:nvPr/>
        </p:nvGrpSpPr>
        <p:grpSpPr>
          <a:xfrm rot="0">
            <a:off x="1837002" y="1802318"/>
            <a:ext cx="14613995" cy="3227186"/>
            <a:chOff x="0" y="0"/>
            <a:chExt cx="19485327" cy="4302915"/>
          </a:xfrm>
        </p:grpSpPr>
        <p:grpSp>
          <p:nvGrpSpPr>
            <p:cNvPr name="Group 8" id="8"/>
            <p:cNvGrpSpPr/>
            <p:nvPr/>
          </p:nvGrpSpPr>
          <p:grpSpPr>
            <a:xfrm rot="0">
              <a:off x="0" y="339332"/>
              <a:ext cx="7030223" cy="480315"/>
              <a:chOff x="0" y="0"/>
              <a:chExt cx="824293" cy="56317"/>
            </a:xfrm>
          </p:grpSpPr>
          <p:sp>
            <p:nvSpPr>
              <p:cNvPr name="Freeform 9" id="9"/>
              <p:cNvSpPr/>
              <p:nvPr/>
            </p:nvSpPr>
            <p:spPr>
              <a:xfrm flipH="false" flipV="false" rot="0">
                <a:off x="0" y="0"/>
                <a:ext cx="824293" cy="56317"/>
              </a:xfrm>
              <a:custGeom>
                <a:avLst/>
                <a:gdLst/>
                <a:ahLst/>
                <a:cxnLst/>
                <a:rect r="r" b="b" t="t" l="l"/>
                <a:pathLst>
                  <a:path h="56317" w="824293">
                    <a:moveTo>
                      <a:pt x="0" y="0"/>
                    </a:moveTo>
                    <a:lnTo>
                      <a:pt x="824293" y="0"/>
                    </a:lnTo>
                    <a:lnTo>
                      <a:pt x="824293" y="56317"/>
                    </a:lnTo>
                    <a:lnTo>
                      <a:pt x="0" y="56317"/>
                    </a:lnTo>
                    <a:close/>
                  </a:path>
                </a:pathLst>
              </a:custGeom>
              <a:solidFill>
                <a:srgbClr val="73A1BA"/>
              </a:solidFill>
              <a:ln w="38100" cap="sq">
                <a:solidFill>
                  <a:srgbClr val="73A1BA"/>
                </a:solidFill>
                <a:prstDash val="solid"/>
                <a:miter/>
              </a:ln>
            </p:spPr>
          </p:sp>
          <p:sp>
            <p:nvSpPr>
              <p:cNvPr name="TextBox 10" id="10"/>
              <p:cNvSpPr txBox="true"/>
              <p:nvPr/>
            </p:nvSpPr>
            <p:spPr>
              <a:xfrm>
                <a:off x="0" y="-57150"/>
                <a:ext cx="824293" cy="113467"/>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10236073" y="382236"/>
              <a:ext cx="6667373" cy="437412"/>
              <a:chOff x="0" y="0"/>
              <a:chExt cx="781749" cy="51287"/>
            </a:xfrm>
          </p:grpSpPr>
          <p:sp>
            <p:nvSpPr>
              <p:cNvPr name="Freeform 12" id="12"/>
              <p:cNvSpPr/>
              <p:nvPr/>
            </p:nvSpPr>
            <p:spPr>
              <a:xfrm flipH="false" flipV="false" rot="0">
                <a:off x="0" y="0"/>
                <a:ext cx="781749" cy="51287"/>
              </a:xfrm>
              <a:custGeom>
                <a:avLst/>
                <a:gdLst/>
                <a:ahLst/>
                <a:cxnLst/>
                <a:rect r="r" b="b" t="t" l="l"/>
                <a:pathLst>
                  <a:path h="51287" w="781749">
                    <a:moveTo>
                      <a:pt x="0" y="0"/>
                    </a:moveTo>
                    <a:lnTo>
                      <a:pt x="781749" y="0"/>
                    </a:lnTo>
                    <a:lnTo>
                      <a:pt x="781749" y="51287"/>
                    </a:lnTo>
                    <a:lnTo>
                      <a:pt x="0" y="51287"/>
                    </a:lnTo>
                    <a:close/>
                  </a:path>
                </a:pathLst>
              </a:custGeom>
              <a:solidFill>
                <a:srgbClr val="73A1BA"/>
              </a:solidFill>
              <a:ln w="38100" cap="sq">
                <a:solidFill>
                  <a:srgbClr val="73A1BA"/>
                </a:solidFill>
                <a:prstDash val="solid"/>
                <a:miter/>
              </a:ln>
            </p:spPr>
          </p:sp>
          <p:sp>
            <p:nvSpPr>
              <p:cNvPr name="TextBox 13" id="13"/>
              <p:cNvSpPr txBox="true"/>
              <p:nvPr/>
            </p:nvSpPr>
            <p:spPr>
              <a:xfrm>
                <a:off x="0" y="-57150"/>
                <a:ext cx="781749" cy="108437"/>
              </a:xfrm>
              <a:prstGeom prst="rect">
                <a:avLst/>
              </a:prstGeom>
            </p:spPr>
            <p:txBody>
              <a:bodyPr anchor="ctr" rtlCol="false" tIns="50800" lIns="50800" bIns="50800" rIns="50800"/>
              <a:lstStyle/>
              <a:p>
                <a:pPr algn="ctr">
                  <a:lnSpc>
                    <a:spcPts val="2659"/>
                  </a:lnSpc>
                </a:pPr>
              </a:p>
            </p:txBody>
          </p:sp>
        </p:grpSp>
        <p:sp>
          <p:nvSpPr>
            <p:cNvPr name="TextBox 14" id="14"/>
            <p:cNvSpPr txBox="true"/>
            <p:nvPr/>
          </p:nvSpPr>
          <p:spPr>
            <a:xfrm rot="0">
              <a:off x="323912" y="-38100"/>
              <a:ext cx="9482192" cy="652854"/>
            </a:xfrm>
            <a:prstGeom prst="rect">
              <a:avLst/>
            </a:prstGeom>
          </p:spPr>
          <p:txBody>
            <a:bodyPr anchor="t" rtlCol="false" tIns="0" lIns="0" bIns="0" rIns="0">
              <a:spAutoFit/>
            </a:bodyPr>
            <a:lstStyle/>
            <a:p>
              <a:pPr algn="just">
                <a:lnSpc>
                  <a:spcPts val="3622"/>
                </a:lnSpc>
                <a:spcBef>
                  <a:spcPct val="0"/>
                </a:spcBef>
              </a:pPr>
              <a:r>
                <a:rPr lang="en-US" b="true" sz="3043">
                  <a:solidFill>
                    <a:srgbClr val="000000"/>
                  </a:solidFill>
                  <a:latin typeface="Poppins Bold"/>
                  <a:ea typeface="Poppins Bold"/>
                  <a:cs typeface="Poppins Bold"/>
                  <a:sym typeface="Poppins Bold"/>
                </a:rPr>
                <a:t>Modélisation thermique</a:t>
              </a:r>
            </a:p>
          </p:txBody>
        </p:sp>
        <p:sp>
          <p:nvSpPr>
            <p:cNvPr name="TextBox 15" id="15"/>
            <p:cNvSpPr txBox="true"/>
            <p:nvPr/>
          </p:nvSpPr>
          <p:spPr>
            <a:xfrm rot="0">
              <a:off x="10559985" y="-38100"/>
              <a:ext cx="8925342" cy="652854"/>
            </a:xfrm>
            <a:prstGeom prst="rect">
              <a:avLst/>
            </a:prstGeom>
          </p:spPr>
          <p:txBody>
            <a:bodyPr anchor="t" rtlCol="false" tIns="0" lIns="0" bIns="0" rIns="0">
              <a:spAutoFit/>
            </a:bodyPr>
            <a:lstStyle/>
            <a:p>
              <a:pPr algn="just">
                <a:lnSpc>
                  <a:spcPts val="3622"/>
                </a:lnSpc>
                <a:spcBef>
                  <a:spcPct val="0"/>
                </a:spcBef>
              </a:pPr>
              <a:r>
                <a:rPr lang="en-US" b="true" sz="3043">
                  <a:solidFill>
                    <a:srgbClr val="000000"/>
                  </a:solidFill>
                  <a:latin typeface="Poppins Bold"/>
                  <a:ea typeface="Poppins Bold"/>
                  <a:cs typeface="Poppins Bold"/>
                  <a:sym typeface="Poppins Bold"/>
                </a:rPr>
                <a:t>Validation et export</a:t>
              </a:r>
            </a:p>
          </p:txBody>
        </p:sp>
        <p:sp>
          <p:nvSpPr>
            <p:cNvPr name="TextBox 16" id="16"/>
            <p:cNvSpPr txBox="true"/>
            <p:nvPr/>
          </p:nvSpPr>
          <p:spPr>
            <a:xfrm rot="0">
              <a:off x="323912" y="936788"/>
              <a:ext cx="6343461" cy="2883527"/>
            </a:xfrm>
            <a:prstGeom prst="rect">
              <a:avLst/>
            </a:prstGeom>
          </p:spPr>
          <p:txBody>
            <a:bodyPr anchor="t" rtlCol="false" tIns="0" lIns="0" bIns="0" rIns="0">
              <a:spAutoFit/>
            </a:bodyPr>
            <a:lstStyle/>
            <a:p>
              <a:pPr algn="l">
                <a:lnSpc>
                  <a:spcPts val="2861"/>
                </a:lnSpc>
              </a:pPr>
              <a:r>
                <a:rPr lang="en-US" sz="2043">
                  <a:solidFill>
                    <a:srgbClr val="000000"/>
                  </a:solidFill>
                  <a:latin typeface="Poppins"/>
                  <a:ea typeface="Poppins"/>
                  <a:cs typeface="Poppins"/>
                  <a:sym typeface="Poppins"/>
                </a:rPr>
                <a:t>La première étape a consisté à modéliser thermiquement chaque architecture de  sous-station, à l’aide de MATLAB/Simulink en intégrant les principaux composants,</a:t>
              </a:r>
            </a:p>
          </p:txBody>
        </p:sp>
        <p:sp>
          <p:nvSpPr>
            <p:cNvPr name="TextBox 17" id="17"/>
            <p:cNvSpPr txBox="true"/>
            <p:nvPr/>
          </p:nvSpPr>
          <p:spPr>
            <a:xfrm rot="0">
              <a:off x="10559985" y="936788"/>
              <a:ext cx="6343461" cy="3366127"/>
            </a:xfrm>
            <a:prstGeom prst="rect">
              <a:avLst/>
            </a:prstGeom>
          </p:spPr>
          <p:txBody>
            <a:bodyPr anchor="t" rtlCol="false" tIns="0" lIns="0" bIns="0" rIns="0">
              <a:spAutoFit/>
            </a:bodyPr>
            <a:lstStyle/>
            <a:p>
              <a:pPr algn="l">
                <a:lnSpc>
                  <a:spcPts val="2861"/>
                </a:lnSpc>
              </a:pPr>
              <a:r>
                <a:rPr lang="en-US" sz="2043">
                  <a:solidFill>
                    <a:srgbClr val="000000"/>
                  </a:solidFill>
                  <a:latin typeface="Poppins"/>
                  <a:ea typeface="Poppins"/>
                  <a:cs typeface="Poppins"/>
                  <a:sym typeface="Poppins"/>
                </a:rPr>
                <a:t>Après validation, le modèle est converti en code C grâce à Simulink Embedded Coder. Cette étape assure son autonomie vis-à-vis de MATLAB et facilite son intégration dans des environnements plus flexibles comme Linux.</a:t>
              </a:r>
            </a:p>
          </p:txBody>
        </p:sp>
      </p:grpSp>
      <p:grpSp>
        <p:nvGrpSpPr>
          <p:cNvPr name="Group 18" id="18"/>
          <p:cNvGrpSpPr/>
          <p:nvPr/>
        </p:nvGrpSpPr>
        <p:grpSpPr>
          <a:xfrm rot="0">
            <a:off x="1837002" y="6307562"/>
            <a:ext cx="4859414" cy="338288"/>
            <a:chOff x="0" y="0"/>
            <a:chExt cx="759688" cy="52886"/>
          </a:xfrm>
        </p:grpSpPr>
        <p:sp>
          <p:nvSpPr>
            <p:cNvPr name="Freeform 19" id="19"/>
            <p:cNvSpPr/>
            <p:nvPr/>
          </p:nvSpPr>
          <p:spPr>
            <a:xfrm flipH="false" flipV="false" rot="0">
              <a:off x="0" y="0"/>
              <a:ext cx="759688" cy="52886"/>
            </a:xfrm>
            <a:custGeom>
              <a:avLst/>
              <a:gdLst/>
              <a:ahLst/>
              <a:cxnLst/>
              <a:rect r="r" b="b" t="t" l="l"/>
              <a:pathLst>
                <a:path h="52886" w="759688">
                  <a:moveTo>
                    <a:pt x="0" y="0"/>
                  </a:moveTo>
                  <a:lnTo>
                    <a:pt x="759688" y="0"/>
                  </a:lnTo>
                  <a:lnTo>
                    <a:pt x="759688" y="52886"/>
                  </a:lnTo>
                  <a:lnTo>
                    <a:pt x="0" y="52886"/>
                  </a:lnTo>
                  <a:close/>
                </a:path>
              </a:pathLst>
            </a:custGeom>
            <a:solidFill>
              <a:srgbClr val="73A1BA"/>
            </a:solidFill>
            <a:ln w="38100" cap="sq">
              <a:solidFill>
                <a:srgbClr val="73A1BA"/>
              </a:solidFill>
              <a:prstDash val="solid"/>
              <a:miter/>
            </a:ln>
          </p:spPr>
        </p:sp>
        <p:sp>
          <p:nvSpPr>
            <p:cNvPr name="TextBox 20" id="20"/>
            <p:cNvSpPr txBox="true"/>
            <p:nvPr/>
          </p:nvSpPr>
          <p:spPr>
            <a:xfrm>
              <a:off x="0" y="-57150"/>
              <a:ext cx="759688" cy="110036"/>
            </a:xfrm>
            <a:prstGeom prst="rect">
              <a:avLst/>
            </a:prstGeom>
          </p:spPr>
          <p:txBody>
            <a:bodyPr anchor="ctr" rtlCol="false" tIns="50800" lIns="50800" bIns="50800" rIns="50800"/>
            <a:lstStyle/>
            <a:p>
              <a:pPr algn="ctr">
                <a:lnSpc>
                  <a:spcPts val="2659"/>
                </a:lnSpc>
              </a:pPr>
            </a:p>
          </p:txBody>
        </p:sp>
      </p:grpSp>
      <p:grpSp>
        <p:nvGrpSpPr>
          <p:cNvPr name="Group 21" id="21"/>
          <p:cNvGrpSpPr/>
          <p:nvPr/>
        </p:nvGrpSpPr>
        <p:grpSpPr>
          <a:xfrm rot="0">
            <a:off x="9477716" y="6261647"/>
            <a:ext cx="5000530" cy="309214"/>
            <a:chOff x="0" y="0"/>
            <a:chExt cx="781749" cy="48341"/>
          </a:xfrm>
        </p:grpSpPr>
        <p:sp>
          <p:nvSpPr>
            <p:cNvPr name="Freeform 22" id="22"/>
            <p:cNvSpPr/>
            <p:nvPr/>
          </p:nvSpPr>
          <p:spPr>
            <a:xfrm flipH="false" flipV="false" rot="0">
              <a:off x="0" y="0"/>
              <a:ext cx="781749" cy="48341"/>
            </a:xfrm>
            <a:custGeom>
              <a:avLst/>
              <a:gdLst/>
              <a:ahLst/>
              <a:cxnLst/>
              <a:rect r="r" b="b" t="t" l="l"/>
              <a:pathLst>
                <a:path h="48341" w="781749">
                  <a:moveTo>
                    <a:pt x="0" y="0"/>
                  </a:moveTo>
                  <a:lnTo>
                    <a:pt x="781749" y="0"/>
                  </a:lnTo>
                  <a:lnTo>
                    <a:pt x="781749" y="48341"/>
                  </a:lnTo>
                  <a:lnTo>
                    <a:pt x="0" y="48341"/>
                  </a:lnTo>
                  <a:close/>
                </a:path>
              </a:pathLst>
            </a:custGeom>
            <a:solidFill>
              <a:srgbClr val="73A1BA"/>
            </a:solidFill>
            <a:ln w="38100" cap="sq">
              <a:solidFill>
                <a:srgbClr val="73A1BA"/>
              </a:solidFill>
              <a:prstDash val="solid"/>
              <a:miter/>
            </a:ln>
          </p:spPr>
        </p:sp>
        <p:sp>
          <p:nvSpPr>
            <p:cNvPr name="TextBox 23" id="23"/>
            <p:cNvSpPr txBox="true"/>
            <p:nvPr/>
          </p:nvSpPr>
          <p:spPr>
            <a:xfrm>
              <a:off x="0" y="-57150"/>
              <a:ext cx="781749" cy="105491"/>
            </a:xfrm>
            <a:prstGeom prst="rect">
              <a:avLst/>
            </a:prstGeom>
          </p:spPr>
          <p:txBody>
            <a:bodyPr anchor="ctr" rtlCol="false" tIns="50800" lIns="50800" bIns="50800" rIns="50800"/>
            <a:lstStyle/>
            <a:p>
              <a:pPr algn="ctr">
                <a:lnSpc>
                  <a:spcPts val="2659"/>
                </a:lnSpc>
              </a:pPr>
            </a:p>
          </p:txBody>
        </p:sp>
      </p:grpSp>
      <p:sp>
        <p:nvSpPr>
          <p:cNvPr name="TextBox 24" id="24"/>
          <p:cNvSpPr txBox="true"/>
          <p:nvPr/>
        </p:nvSpPr>
        <p:spPr>
          <a:xfrm rot="0">
            <a:off x="2079936" y="5993014"/>
            <a:ext cx="5736358" cy="499166"/>
          </a:xfrm>
          <a:prstGeom prst="rect">
            <a:avLst/>
          </a:prstGeom>
        </p:spPr>
        <p:txBody>
          <a:bodyPr anchor="t" rtlCol="false" tIns="0" lIns="0" bIns="0" rIns="0">
            <a:spAutoFit/>
          </a:bodyPr>
          <a:lstStyle/>
          <a:p>
            <a:pPr algn="just">
              <a:lnSpc>
                <a:spcPts val="3622"/>
              </a:lnSpc>
              <a:spcBef>
                <a:spcPct val="0"/>
              </a:spcBef>
            </a:pPr>
            <a:r>
              <a:rPr lang="en-US" b="true" sz="3043">
                <a:solidFill>
                  <a:srgbClr val="000000"/>
                </a:solidFill>
                <a:latin typeface="Poppins Bold"/>
                <a:ea typeface="Poppins Bold"/>
                <a:cs typeface="Poppins Bold"/>
                <a:sym typeface="Poppins Bold"/>
              </a:rPr>
              <a:t>Validation et export</a:t>
            </a:r>
          </a:p>
        </p:txBody>
      </p:sp>
      <p:sp>
        <p:nvSpPr>
          <p:cNvPr name="TextBox 25" id="25"/>
          <p:cNvSpPr txBox="true"/>
          <p:nvPr/>
        </p:nvSpPr>
        <p:spPr>
          <a:xfrm rot="0">
            <a:off x="9756991" y="5993014"/>
            <a:ext cx="6014385" cy="499166"/>
          </a:xfrm>
          <a:prstGeom prst="rect">
            <a:avLst/>
          </a:prstGeom>
        </p:spPr>
        <p:txBody>
          <a:bodyPr anchor="t" rtlCol="false" tIns="0" lIns="0" bIns="0" rIns="0">
            <a:spAutoFit/>
          </a:bodyPr>
          <a:lstStyle/>
          <a:p>
            <a:pPr algn="just">
              <a:lnSpc>
                <a:spcPts val="3622"/>
              </a:lnSpc>
              <a:spcBef>
                <a:spcPct val="0"/>
              </a:spcBef>
            </a:pPr>
            <a:r>
              <a:rPr lang="en-US" b="true" sz="3043">
                <a:solidFill>
                  <a:srgbClr val="000000"/>
                </a:solidFill>
                <a:latin typeface="Poppins Bold"/>
                <a:ea typeface="Poppins Bold"/>
                <a:cs typeface="Poppins Bold"/>
                <a:sym typeface="Poppins Bold"/>
              </a:rPr>
              <a:t>Intégration flexible</a:t>
            </a:r>
          </a:p>
        </p:txBody>
      </p:sp>
      <p:sp>
        <p:nvSpPr>
          <p:cNvPr name="TextBox 26" id="26"/>
          <p:cNvSpPr txBox="true"/>
          <p:nvPr/>
        </p:nvSpPr>
        <p:spPr>
          <a:xfrm rot="0">
            <a:off x="2079936" y="6719417"/>
            <a:ext cx="4757596" cy="2538883"/>
          </a:xfrm>
          <a:prstGeom prst="rect">
            <a:avLst/>
          </a:prstGeom>
        </p:spPr>
        <p:txBody>
          <a:bodyPr anchor="t" rtlCol="false" tIns="0" lIns="0" bIns="0" rIns="0">
            <a:spAutoFit/>
          </a:bodyPr>
          <a:lstStyle/>
          <a:p>
            <a:pPr algn="l">
              <a:lnSpc>
                <a:spcPts val="2861"/>
              </a:lnSpc>
            </a:pPr>
            <a:r>
              <a:rPr lang="en-US" sz="2043">
                <a:solidFill>
                  <a:srgbClr val="000000"/>
                </a:solidFill>
                <a:latin typeface="Poppins"/>
                <a:ea typeface="Poppins"/>
                <a:cs typeface="Poppins"/>
                <a:sym typeface="Poppins"/>
              </a:rPr>
              <a:t>Le code généré est compilé en bibliothèque dynamique et connecté à Python via ctypes. Cette interface permet de piloter le modèle, d’ajuster les consignes et d’exécuter des simulations pas à pas avec un suivi en temps rée</a:t>
            </a:r>
          </a:p>
        </p:txBody>
      </p:sp>
      <p:sp>
        <p:nvSpPr>
          <p:cNvPr name="TextBox 27" id="27"/>
          <p:cNvSpPr txBox="true"/>
          <p:nvPr/>
        </p:nvSpPr>
        <p:spPr>
          <a:xfrm rot="0">
            <a:off x="9756991" y="6719417"/>
            <a:ext cx="4757596" cy="2176933"/>
          </a:xfrm>
          <a:prstGeom prst="rect">
            <a:avLst/>
          </a:prstGeom>
        </p:spPr>
        <p:txBody>
          <a:bodyPr anchor="t" rtlCol="false" tIns="0" lIns="0" bIns="0" rIns="0">
            <a:spAutoFit/>
          </a:bodyPr>
          <a:lstStyle/>
          <a:p>
            <a:pPr algn="l">
              <a:lnSpc>
                <a:spcPts val="2861"/>
              </a:lnSpc>
            </a:pPr>
            <a:r>
              <a:rPr lang="en-US" sz="2043">
                <a:solidFill>
                  <a:srgbClr val="000000"/>
                </a:solidFill>
                <a:latin typeface="Poppins"/>
                <a:ea typeface="Poppins"/>
                <a:cs typeface="Poppins"/>
                <a:sym typeface="Poppins"/>
              </a:rPr>
              <a:t>Plusieurs indicateurs clés ont  définis pour évaluer la qualité du pilotage : satisfaction de la demande, stabilité des températures, lissage des appels de puissance et performance énergétique globale.</a:t>
            </a:r>
          </a:p>
        </p:txBody>
      </p:sp>
      <p:sp>
        <p:nvSpPr>
          <p:cNvPr name="Freeform 28" id="28"/>
          <p:cNvSpPr/>
          <p:nvPr/>
        </p:nvSpPr>
        <p:spPr>
          <a:xfrm flipH="true" flipV="false" rot="-10800000">
            <a:off x="9973996" y="-267508"/>
            <a:ext cx="8392643" cy="1300860"/>
          </a:xfrm>
          <a:custGeom>
            <a:avLst/>
            <a:gdLst/>
            <a:ahLst/>
            <a:cxnLst/>
            <a:rect r="r" b="b" t="t" l="l"/>
            <a:pathLst>
              <a:path h="1300860" w="8392643">
                <a:moveTo>
                  <a:pt x="8392643" y="0"/>
                </a:moveTo>
                <a:lnTo>
                  <a:pt x="0" y="0"/>
                </a:lnTo>
                <a:lnTo>
                  <a:pt x="0" y="1300860"/>
                </a:lnTo>
                <a:lnTo>
                  <a:pt x="8392643" y="1300860"/>
                </a:lnTo>
                <a:lnTo>
                  <a:pt x="8392643"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29" id="29"/>
          <p:cNvGrpSpPr/>
          <p:nvPr/>
        </p:nvGrpSpPr>
        <p:grpSpPr>
          <a:xfrm rot="-10800000">
            <a:off x="-78639" y="-267508"/>
            <a:ext cx="12819834" cy="586729"/>
            <a:chOff x="0" y="0"/>
            <a:chExt cx="2959900" cy="135467"/>
          </a:xfrm>
        </p:grpSpPr>
        <p:sp>
          <p:nvSpPr>
            <p:cNvPr name="Freeform 30" id="30"/>
            <p:cNvSpPr/>
            <p:nvPr/>
          </p:nvSpPr>
          <p:spPr>
            <a:xfrm flipH="false" flipV="false" rot="0">
              <a:off x="0" y="0"/>
              <a:ext cx="2959900" cy="135467"/>
            </a:xfrm>
            <a:custGeom>
              <a:avLst/>
              <a:gdLst/>
              <a:ahLst/>
              <a:cxnLst/>
              <a:rect r="r" b="b" t="t" l="l"/>
              <a:pathLst>
                <a:path h="135467" w="2959900">
                  <a:moveTo>
                    <a:pt x="0" y="0"/>
                  </a:moveTo>
                  <a:lnTo>
                    <a:pt x="2959900" y="0"/>
                  </a:lnTo>
                  <a:lnTo>
                    <a:pt x="2959900" y="135467"/>
                  </a:lnTo>
                  <a:lnTo>
                    <a:pt x="0" y="135467"/>
                  </a:lnTo>
                  <a:close/>
                </a:path>
              </a:pathLst>
            </a:custGeom>
            <a:solidFill>
              <a:srgbClr val="206A87"/>
            </a:solidFill>
          </p:spPr>
        </p:sp>
        <p:sp>
          <p:nvSpPr>
            <p:cNvPr name="TextBox 31" id="31"/>
            <p:cNvSpPr txBox="true"/>
            <p:nvPr/>
          </p:nvSpPr>
          <p:spPr>
            <a:xfrm>
              <a:off x="0" y="-28575"/>
              <a:ext cx="2959900" cy="164042"/>
            </a:xfrm>
            <a:prstGeom prst="rect">
              <a:avLst/>
            </a:prstGeom>
          </p:spPr>
          <p:txBody>
            <a:bodyPr anchor="ctr" rtlCol="false" tIns="57949" lIns="57949" bIns="57949" rIns="57949"/>
            <a:lstStyle/>
            <a:p>
              <a:pPr algn="ctr">
                <a:lnSpc>
                  <a:spcPts val="2378"/>
                </a:lnSpc>
              </a:pPr>
            </a:p>
          </p:txBody>
        </p:sp>
      </p:grpSp>
      <p:grpSp>
        <p:nvGrpSpPr>
          <p:cNvPr name="Group 32" id="32"/>
          <p:cNvGrpSpPr/>
          <p:nvPr/>
        </p:nvGrpSpPr>
        <p:grpSpPr>
          <a:xfrm rot="0">
            <a:off x="8123463" y="9246503"/>
            <a:ext cx="9361480" cy="625079"/>
            <a:chOff x="0" y="0"/>
            <a:chExt cx="12481973" cy="833439"/>
          </a:xfrm>
        </p:grpSpPr>
        <p:grpSp>
          <p:nvGrpSpPr>
            <p:cNvPr name="Group 33" id="33"/>
            <p:cNvGrpSpPr/>
            <p:nvPr/>
          </p:nvGrpSpPr>
          <p:grpSpPr>
            <a:xfrm rot="0">
              <a:off x="0" y="0"/>
              <a:ext cx="833439" cy="833439"/>
              <a:chOff x="0" y="0"/>
              <a:chExt cx="812800" cy="812800"/>
            </a:xfrm>
          </p:grpSpPr>
          <p:sp>
            <p:nvSpPr>
              <p:cNvPr name="Freeform 34" id="3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06A87"/>
              </a:solidFill>
            </p:spPr>
          </p:sp>
          <p:sp>
            <p:nvSpPr>
              <p:cNvPr name="TextBox 35" id="35"/>
              <p:cNvSpPr txBox="true"/>
              <p:nvPr/>
            </p:nvSpPr>
            <p:spPr>
              <a:xfrm>
                <a:off x="76200" y="19050"/>
                <a:ext cx="660400" cy="717550"/>
              </a:xfrm>
              <a:prstGeom prst="rect">
                <a:avLst/>
              </a:prstGeom>
            </p:spPr>
            <p:txBody>
              <a:bodyPr anchor="ctr" rtlCol="false" tIns="50800" lIns="50800" bIns="50800" rIns="50800"/>
              <a:lstStyle/>
              <a:p>
                <a:pPr algn="ctr">
                  <a:lnSpc>
                    <a:spcPts val="3000"/>
                  </a:lnSpc>
                </a:pPr>
                <a:r>
                  <a:rPr lang="en-US" sz="2000">
                    <a:solidFill>
                      <a:srgbClr val="000000"/>
                    </a:solidFill>
                    <a:latin typeface="Montserrat"/>
                    <a:ea typeface="Montserrat"/>
                    <a:cs typeface="Montserrat"/>
                    <a:sym typeface="Montserrat"/>
                  </a:rPr>
                  <a:t>8</a:t>
                </a:r>
              </a:p>
            </p:txBody>
          </p:sp>
        </p:grpSp>
        <p:sp>
          <p:nvSpPr>
            <p:cNvPr name="TextBox 36" id="36"/>
            <p:cNvSpPr txBox="true"/>
            <p:nvPr/>
          </p:nvSpPr>
          <p:spPr>
            <a:xfrm rot="0">
              <a:off x="1258228" y="12224"/>
              <a:ext cx="11223746" cy="723266"/>
            </a:xfrm>
            <a:prstGeom prst="rect">
              <a:avLst/>
            </a:prstGeom>
          </p:spPr>
          <p:txBody>
            <a:bodyPr anchor="t" rtlCol="false" tIns="0" lIns="0" bIns="0" rIns="0">
              <a:spAutoFit/>
            </a:bodyPr>
            <a:lstStyle/>
            <a:p>
              <a:pPr algn="l">
                <a:lnSpc>
                  <a:spcPts val="4799"/>
                </a:lnSpc>
              </a:pPr>
            </a:p>
          </p:txBody>
        </p:sp>
      </p:grpSp>
      <p:sp>
        <p:nvSpPr>
          <p:cNvPr name="TextBox 37" id="37"/>
          <p:cNvSpPr txBox="true"/>
          <p:nvPr/>
        </p:nvSpPr>
        <p:spPr>
          <a:xfrm rot="-5400000">
            <a:off x="15147461" y="5959478"/>
            <a:ext cx="4627339" cy="460812"/>
          </a:xfrm>
          <a:prstGeom prst="rect">
            <a:avLst/>
          </a:prstGeom>
        </p:spPr>
        <p:txBody>
          <a:bodyPr anchor="t" rtlCol="false" tIns="0" lIns="0" bIns="0" rIns="0">
            <a:spAutoFit/>
          </a:bodyPr>
          <a:lstStyle/>
          <a:p>
            <a:pPr algn="l">
              <a:lnSpc>
                <a:spcPts val="3384"/>
              </a:lnSpc>
            </a:pPr>
            <a:r>
              <a:rPr lang="en-US" sz="2843" spc="730">
                <a:solidFill>
                  <a:srgbClr val="000000"/>
                </a:solidFill>
                <a:latin typeface="Poppins"/>
                <a:ea typeface="Poppins"/>
                <a:cs typeface="Poppins"/>
                <a:sym typeface="Poppins"/>
              </a:rPr>
              <a:t>2024 - 2025</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17484943" y="-1874195"/>
            <a:ext cx="0" cy="6492240"/>
          </a:xfrm>
          <a:prstGeom prst="line">
            <a:avLst/>
          </a:prstGeom>
          <a:ln cap="flat" w="19050">
            <a:solidFill>
              <a:srgbClr val="206A87"/>
            </a:solidFill>
            <a:prstDash val="solid"/>
            <a:headEnd type="none" len="sm" w="sm"/>
            <a:tailEnd type="none" len="sm" w="sm"/>
          </a:ln>
        </p:spPr>
      </p:sp>
      <p:grpSp>
        <p:nvGrpSpPr>
          <p:cNvPr name="Group 3" id="3"/>
          <p:cNvGrpSpPr/>
          <p:nvPr/>
        </p:nvGrpSpPr>
        <p:grpSpPr>
          <a:xfrm rot="5400000">
            <a:off x="9052958" y="-9595034"/>
            <a:ext cx="558986" cy="19190069"/>
            <a:chOff x="0" y="0"/>
            <a:chExt cx="147223" cy="5054174"/>
          </a:xfrm>
        </p:grpSpPr>
        <p:sp>
          <p:nvSpPr>
            <p:cNvPr name="Freeform 4" id="4"/>
            <p:cNvSpPr/>
            <p:nvPr/>
          </p:nvSpPr>
          <p:spPr>
            <a:xfrm flipH="false" flipV="false" rot="0">
              <a:off x="0" y="0"/>
              <a:ext cx="147223" cy="5054174"/>
            </a:xfrm>
            <a:custGeom>
              <a:avLst/>
              <a:gdLst/>
              <a:ahLst/>
              <a:cxnLst/>
              <a:rect r="r" b="b" t="t" l="l"/>
              <a:pathLst>
                <a:path h="5054174" w="147223">
                  <a:moveTo>
                    <a:pt x="0" y="0"/>
                  </a:moveTo>
                  <a:lnTo>
                    <a:pt x="147223" y="0"/>
                  </a:lnTo>
                  <a:lnTo>
                    <a:pt x="147223" y="5054174"/>
                  </a:lnTo>
                  <a:lnTo>
                    <a:pt x="0" y="5054174"/>
                  </a:lnTo>
                  <a:close/>
                </a:path>
              </a:pathLst>
            </a:custGeom>
            <a:solidFill>
              <a:srgbClr val="206A87"/>
            </a:solidFill>
          </p:spPr>
        </p:sp>
        <p:sp>
          <p:nvSpPr>
            <p:cNvPr name="TextBox 5" id="5"/>
            <p:cNvSpPr txBox="true"/>
            <p:nvPr/>
          </p:nvSpPr>
          <p:spPr>
            <a:xfrm>
              <a:off x="0" y="-57150"/>
              <a:ext cx="147223" cy="5111324"/>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8926520" y="9241870"/>
            <a:ext cx="9361480" cy="625079"/>
            <a:chOff x="0" y="0"/>
            <a:chExt cx="12481973" cy="833439"/>
          </a:xfrm>
        </p:grpSpPr>
        <p:grpSp>
          <p:nvGrpSpPr>
            <p:cNvPr name="Group 7" id="7"/>
            <p:cNvGrpSpPr/>
            <p:nvPr/>
          </p:nvGrpSpPr>
          <p:grpSpPr>
            <a:xfrm rot="0">
              <a:off x="0" y="0"/>
              <a:ext cx="833439" cy="833439"/>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06A87"/>
              </a:solidFill>
            </p:spPr>
          </p:sp>
          <p:sp>
            <p:nvSpPr>
              <p:cNvPr name="TextBox 9" id="9"/>
              <p:cNvSpPr txBox="true"/>
              <p:nvPr/>
            </p:nvSpPr>
            <p:spPr>
              <a:xfrm>
                <a:off x="76200" y="19050"/>
                <a:ext cx="660400" cy="717550"/>
              </a:xfrm>
              <a:prstGeom prst="rect">
                <a:avLst/>
              </a:prstGeom>
            </p:spPr>
            <p:txBody>
              <a:bodyPr anchor="ctr" rtlCol="false" tIns="50800" lIns="50800" bIns="50800" rIns="50800"/>
              <a:lstStyle/>
              <a:p>
                <a:pPr algn="ctr">
                  <a:lnSpc>
                    <a:spcPts val="3000"/>
                  </a:lnSpc>
                </a:pPr>
                <a:r>
                  <a:rPr lang="en-US" sz="2000">
                    <a:solidFill>
                      <a:srgbClr val="000000"/>
                    </a:solidFill>
                    <a:latin typeface="Montserrat"/>
                    <a:ea typeface="Montserrat"/>
                    <a:cs typeface="Montserrat"/>
                    <a:sym typeface="Montserrat"/>
                  </a:rPr>
                  <a:t>9</a:t>
                </a:r>
              </a:p>
            </p:txBody>
          </p:sp>
        </p:grpSp>
        <p:sp>
          <p:nvSpPr>
            <p:cNvPr name="TextBox 10" id="10"/>
            <p:cNvSpPr txBox="true"/>
            <p:nvPr/>
          </p:nvSpPr>
          <p:spPr>
            <a:xfrm rot="0">
              <a:off x="1258228" y="12224"/>
              <a:ext cx="11223746" cy="723266"/>
            </a:xfrm>
            <a:prstGeom prst="rect">
              <a:avLst/>
            </a:prstGeom>
          </p:spPr>
          <p:txBody>
            <a:bodyPr anchor="t" rtlCol="false" tIns="0" lIns="0" bIns="0" rIns="0">
              <a:spAutoFit/>
            </a:bodyPr>
            <a:lstStyle/>
            <a:p>
              <a:pPr algn="l">
                <a:lnSpc>
                  <a:spcPts val="4799"/>
                </a:lnSpc>
              </a:pPr>
            </a:p>
          </p:txBody>
        </p:sp>
      </p:grpSp>
      <p:sp>
        <p:nvSpPr>
          <p:cNvPr name="Freeform 11" id="11"/>
          <p:cNvSpPr/>
          <p:nvPr/>
        </p:nvSpPr>
        <p:spPr>
          <a:xfrm flipH="false" flipV="false" rot="0">
            <a:off x="1879335" y="2479020"/>
            <a:ext cx="3896173" cy="5281841"/>
          </a:xfrm>
          <a:custGeom>
            <a:avLst/>
            <a:gdLst/>
            <a:ahLst/>
            <a:cxnLst/>
            <a:rect r="r" b="b" t="t" l="l"/>
            <a:pathLst>
              <a:path h="5281841" w="3896173">
                <a:moveTo>
                  <a:pt x="0" y="0"/>
                </a:moveTo>
                <a:lnTo>
                  <a:pt x="3896173" y="0"/>
                </a:lnTo>
                <a:lnTo>
                  <a:pt x="3896173" y="5281841"/>
                </a:lnTo>
                <a:lnTo>
                  <a:pt x="0" y="5281841"/>
                </a:lnTo>
                <a:lnTo>
                  <a:pt x="0" y="0"/>
                </a:lnTo>
                <a:close/>
              </a:path>
            </a:pathLst>
          </a:custGeom>
          <a:blipFill>
            <a:blip r:embed="rId2"/>
            <a:stretch>
              <a:fillRect l="0" t="0" r="0" b="0"/>
            </a:stretch>
          </a:blipFill>
        </p:spPr>
      </p:sp>
      <p:grpSp>
        <p:nvGrpSpPr>
          <p:cNvPr name="Group 12" id="12"/>
          <p:cNvGrpSpPr/>
          <p:nvPr/>
        </p:nvGrpSpPr>
        <p:grpSpPr>
          <a:xfrm rot="0">
            <a:off x="9652740" y="2195965"/>
            <a:ext cx="3336248" cy="1003791"/>
            <a:chOff x="0" y="0"/>
            <a:chExt cx="878683" cy="264373"/>
          </a:xfrm>
        </p:grpSpPr>
        <p:sp>
          <p:nvSpPr>
            <p:cNvPr name="Freeform 13" id="13"/>
            <p:cNvSpPr/>
            <p:nvPr/>
          </p:nvSpPr>
          <p:spPr>
            <a:xfrm flipH="false" flipV="false" rot="0">
              <a:off x="0" y="0"/>
              <a:ext cx="878683" cy="264373"/>
            </a:xfrm>
            <a:custGeom>
              <a:avLst/>
              <a:gdLst/>
              <a:ahLst/>
              <a:cxnLst/>
              <a:rect r="r" b="b" t="t" l="l"/>
              <a:pathLst>
                <a:path h="264373" w="878683">
                  <a:moveTo>
                    <a:pt x="0" y="0"/>
                  </a:moveTo>
                  <a:lnTo>
                    <a:pt x="878683" y="0"/>
                  </a:lnTo>
                  <a:lnTo>
                    <a:pt x="878683" y="264373"/>
                  </a:lnTo>
                  <a:lnTo>
                    <a:pt x="0" y="264373"/>
                  </a:lnTo>
                  <a:close/>
                </a:path>
              </a:pathLst>
            </a:custGeom>
            <a:solidFill>
              <a:srgbClr val="206A87"/>
            </a:solidFill>
          </p:spPr>
        </p:sp>
        <p:sp>
          <p:nvSpPr>
            <p:cNvPr name="TextBox 14" id="14"/>
            <p:cNvSpPr txBox="true"/>
            <p:nvPr/>
          </p:nvSpPr>
          <p:spPr>
            <a:xfrm>
              <a:off x="0" y="-57150"/>
              <a:ext cx="878683" cy="321523"/>
            </a:xfrm>
            <a:prstGeom prst="rect">
              <a:avLst/>
            </a:prstGeom>
          </p:spPr>
          <p:txBody>
            <a:bodyPr anchor="ctr" rtlCol="false" tIns="50800" lIns="50800" bIns="50800" rIns="50800"/>
            <a:lstStyle/>
            <a:p>
              <a:pPr algn="ctr">
                <a:lnSpc>
                  <a:spcPts val="3000"/>
                </a:lnSpc>
              </a:pPr>
            </a:p>
          </p:txBody>
        </p:sp>
      </p:grpSp>
      <p:sp>
        <p:nvSpPr>
          <p:cNvPr name="TextBox 15" id="15"/>
          <p:cNvSpPr txBox="true"/>
          <p:nvPr/>
        </p:nvSpPr>
        <p:spPr>
          <a:xfrm rot="0">
            <a:off x="1335266" y="565419"/>
            <a:ext cx="9827592" cy="652836"/>
          </a:xfrm>
          <a:prstGeom prst="rect">
            <a:avLst/>
          </a:prstGeom>
        </p:spPr>
        <p:txBody>
          <a:bodyPr anchor="t" rtlCol="false" tIns="0" lIns="0" bIns="0" rIns="0">
            <a:spAutoFit/>
          </a:bodyPr>
          <a:lstStyle/>
          <a:p>
            <a:pPr algn="l">
              <a:lnSpc>
                <a:spcPts val="4812"/>
              </a:lnSpc>
            </a:pPr>
            <a:r>
              <a:rPr lang="en-US" sz="4043" b="true">
                <a:solidFill>
                  <a:srgbClr val="206A87"/>
                </a:solidFill>
                <a:latin typeface="Poppins Bold"/>
                <a:ea typeface="Poppins Bold"/>
                <a:cs typeface="Poppins Bold"/>
                <a:sym typeface="Poppins Bold"/>
              </a:rPr>
              <a:t>Résultats et interprétation </a:t>
            </a:r>
          </a:p>
        </p:txBody>
      </p:sp>
      <p:sp>
        <p:nvSpPr>
          <p:cNvPr name="TextBox 16" id="16"/>
          <p:cNvSpPr txBox="true"/>
          <p:nvPr/>
        </p:nvSpPr>
        <p:spPr>
          <a:xfrm rot="0">
            <a:off x="1335266" y="1189680"/>
            <a:ext cx="11351492" cy="412806"/>
          </a:xfrm>
          <a:prstGeom prst="rect">
            <a:avLst/>
          </a:prstGeom>
        </p:spPr>
        <p:txBody>
          <a:bodyPr anchor="t" rtlCol="false" tIns="0" lIns="0" bIns="0" rIns="0">
            <a:spAutoFit/>
          </a:bodyPr>
          <a:lstStyle/>
          <a:p>
            <a:pPr algn="l">
              <a:lnSpc>
                <a:spcPts val="3027"/>
              </a:lnSpc>
            </a:pPr>
            <a:r>
              <a:rPr lang="en-US" sz="2543" b="true">
                <a:solidFill>
                  <a:srgbClr val="000000"/>
                </a:solidFill>
                <a:latin typeface="Poppins Bold"/>
                <a:ea typeface="Poppins Bold"/>
                <a:cs typeface="Poppins Bold"/>
                <a:sym typeface="Poppins Bold"/>
              </a:rPr>
              <a:t>Architecture ECS et  chauffage en parallèle avec stockage en aval : </a:t>
            </a:r>
          </a:p>
        </p:txBody>
      </p:sp>
      <p:sp>
        <p:nvSpPr>
          <p:cNvPr name="TextBox 17" id="17"/>
          <p:cNvSpPr txBox="true"/>
          <p:nvPr/>
        </p:nvSpPr>
        <p:spPr>
          <a:xfrm rot="-5400000">
            <a:off x="15147461" y="5959478"/>
            <a:ext cx="4627339" cy="460812"/>
          </a:xfrm>
          <a:prstGeom prst="rect">
            <a:avLst/>
          </a:prstGeom>
        </p:spPr>
        <p:txBody>
          <a:bodyPr anchor="t" rtlCol="false" tIns="0" lIns="0" bIns="0" rIns="0">
            <a:spAutoFit/>
          </a:bodyPr>
          <a:lstStyle/>
          <a:p>
            <a:pPr algn="l">
              <a:lnSpc>
                <a:spcPts val="3384"/>
              </a:lnSpc>
            </a:pPr>
            <a:r>
              <a:rPr lang="en-US" sz="2843" spc="730">
                <a:solidFill>
                  <a:srgbClr val="000000"/>
                </a:solidFill>
                <a:latin typeface="Poppins"/>
                <a:ea typeface="Poppins"/>
                <a:cs typeface="Poppins"/>
                <a:sym typeface="Poppins"/>
              </a:rPr>
              <a:t>2024 - 2025</a:t>
            </a:r>
          </a:p>
        </p:txBody>
      </p:sp>
      <p:sp>
        <p:nvSpPr>
          <p:cNvPr name="TextBox 18" id="18"/>
          <p:cNvSpPr txBox="true"/>
          <p:nvPr/>
        </p:nvSpPr>
        <p:spPr>
          <a:xfrm rot="0">
            <a:off x="10343311" y="2488311"/>
            <a:ext cx="1639094" cy="361950"/>
          </a:xfrm>
          <a:prstGeom prst="rect">
            <a:avLst/>
          </a:prstGeom>
        </p:spPr>
        <p:txBody>
          <a:bodyPr anchor="t" rtlCol="false" tIns="0" lIns="0" bIns="0" rIns="0">
            <a:spAutoFit/>
          </a:bodyPr>
          <a:lstStyle/>
          <a:p>
            <a:pPr algn="ctr">
              <a:lnSpc>
                <a:spcPts val="3000"/>
              </a:lnSpc>
              <a:spcBef>
                <a:spcPct val="0"/>
              </a:spcBef>
            </a:pPr>
            <a:r>
              <a:rPr lang="en-US" b="true" sz="2000">
                <a:solidFill>
                  <a:srgbClr val="000000"/>
                </a:solidFill>
                <a:latin typeface="Montserrat Bold"/>
                <a:ea typeface="Montserrat Bold"/>
                <a:cs typeface="Montserrat Bold"/>
                <a:sym typeface="Montserrat Bold"/>
              </a:rPr>
              <a:t>T_extérieure</a:t>
            </a:r>
          </a:p>
        </p:txBody>
      </p:sp>
      <p:grpSp>
        <p:nvGrpSpPr>
          <p:cNvPr name="Group 19" id="19"/>
          <p:cNvGrpSpPr/>
          <p:nvPr/>
        </p:nvGrpSpPr>
        <p:grpSpPr>
          <a:xfrm rot="0">
            <a:off x="6775633" y="4116149"/>
            <a:ext cx="9697869" cy="4820921"/>
            <a:chOff x="0" y="0"/>
            <a:chExt cx="12930492" cy="6427894"/>
          </a:xfrm>
        </p:grpSpPr>
        <p:grpSp>
          <p:nvGrpSpPr>
            <p:cNvPr name="Group 20" id="20"/>
            <p:cNvGrpSpPr/>
            <p:nvPr/>
          </p:nvGrpSpPr>
          <p:grpSpPr>
            <a:xfrm rot="0">
              <a:off x="3836143" y="0"/>
              <a:ext cx="4448331" cy="1338389"/>
              <a:chOff x="0" y="0"/>
              <a:chExt cx="878683" cy="264373"/>
            </a:xfrm>
          </p:grpSpPr>
          <p:sp>
            <p:nvSpPr>
              <p:cNvPr name="Freeform 21" id="21"/>
              <p:cNvSpPr/>
              <p:nvPr/>
            </p:nvSpPr>
            <p:spPr>
              <a:xfrm flipH="false" flipV="false" rot="0">
                <a:off x="0" y="0"/>
                <a:ext cx="878683" cy="264373"/>
              </a:xfrm>
              <a:custGeom>
                <a:avLst/>
                <a:gdLst/>
                <a:ahLst/>
                <a:cxnLst/>
                <a:rect r="r" b="b" t="t" l="l"/>
                <a:pathLst>
                  <a:path h="264373" w="878683">
                    <a:moveTo>
                      <a:pt x="0" y="0"/>
                    </a:moveTo>
                    <a:lnTo>
                      <a:pt x="878683" y="0"/>
                    </a:lnTo>
                    <a:lnTo>
                      <a:pt x="878683" y="264373"/>
                    </a:lnTo>
                    <a:lnTo>
                      <a:pt x="0" y="264373"/>
                    </a:lnTo>
                    <a:close/>
                  </a:path>
                </a:pathLst>
              </a:custGeom>
              <a:solidFill>
                <a:srgbClr val="206A87"/>
              </a:solidFill>
            </p:spPr>
          </p:sp>
          <p:sp>
            <p:nvSpPr>
              <p:cNvPr name="TextBox 22" id="22"/>
              <p:cNvSpPr txBox="true"/>
              <p:nvPr/>
            </p:nvSpPr>
            <p:spPr>
              <a:xfrm>
                <a:off x="0" y="-57150"/>
                <a:ext cx="878683" cy="321523"/>
              </a:xfrm>
              <a:prstGeom prst="rect">
                <a:avLst/>
              </a:prstGeom>
            </p:spPr>
            <p:txBody>
              <a:bodyPr anchor="ctr" rtlCol="false" tIns="50800" lIns="50800" bIns="50800" rIns="50800"/>
              <a:lstStyle/>
              <a:p>
                <a:pPr algn="ctr">
                  <a:lnSpc>
                    <a:spcPts val="3000"/>
                  </a:lnSpc>
                </a:pPr>
              </a:p>
            </p:txBody>
          </p:sp>
        </p:grpSp>
        <p:sp>
          <p:nvSpPr>
            <p:cNvPr name="TextBox 23" id="23"/>
            <p:cNvSpPr txBox="true"/>
            <p:nvPr/>
          </p:nvSpPr>
          <p:spPr>
            <a:xfrm rot="0">
              <a:off x="4766893" y="374528"/>
              <a:ext cx="2586831" cy="463550"/>
            </a:xfrm>
            <a:prstGeom prst="rect">
              <a:avLst/>
            </a:prstGeom>
          </p:spPr>
          <p:txBody>
            <a:bodyPr anchor="t" rtlCol="false" tIns="0" lIns="0" bIns="0" rIns="0">
              <a:spAutoFit/>
            </a:bodyPr>
            <a:lstStyle/>
            <a:p>
              <a:pPr algn="ctr">
                <a:lnSpc>
                  <a:spcPts val="3000"/>
                </a:lnSpc>
                <a:spcBef>
                  <a:spcPct val="0"/>
                </a:spcBef>
              </a:pPr>
              <a:r>
                <a:rPr lang="en-US" b="true" sz="2000">
                  <a:solidFill>
                    <a:srgbClr val="000000"/>
                  </a:solidFill>
                  <a:latin typeface="Montserrat Bold"/>
                  <a:ea typeface="Montserrat Bold"/>
                  <a:cs typeface="Montserrat Bold"/>
                  <a:sym typeface="Montserrat Bold"/>
                </a:rPr>
                <a:t>T_ch_consigne</a:t>
              </a:r>
            </a:p>
          </p:txBody>
        </p:sp>
        <p:grpSp>
          <p:nvGrpSpPr>
            <p:cNvPr name="Group 24" id="24"/>
            <p:cNvGrpSpPr/>
            <p:nvPr/>
          </p:nvGrpSpPr>
          <p:grpSpPr>
            <a:xfrm rot="0">
              <a:off x="0" y="2764980"/>
              <a:ext cx="5735700" cy="1338389"/>
              <a:chOff x="0" y="0"/>
              <a:chExt cx="1132978" cy="264373"/>
            </a:xfrm>
          </p:grpSpPr>
          <p:sp>
            <p:nvSpPr>
              <p:cNvPr name="Freeform 25" id="25"/>
              <p:cNvSpPr/>
              <p:nvPr/>
            </p:nvSpPr>
            <p:spPr>
              <a:xfrm flipH="false" flipV="false" rot="0">
                <a:off x="0" y="0"/>
                <a:ext cx="1132978" cy="264373"/>
              </a:xfrm>
              <a:custGeom>
                <a:avLst/>
                <a:gdLst/>
                <a:ahLst/>
                <a:cxnLst/>
                <a:rect r="r" b="b" t="t" l="l"/>
                <a:pathLst>
                  <a:path h="264373" w="1132978">
                    <a:moveTo>
                      <a:pt x="0" y="0"/>
                    </a:moveTo>
                    <a:lnTo>
                      <a:pt x="1132978" y="0"/>
                    </a:lnTo>
                    <a:lnTo>
                      <a:pt x="1132978" y="264373"/>
                    </a:lnTo>
                    <a:lnTo>
                      <a:pt x="0" y="264373"/>
                    </a:lnTo>
                    <a:close/>
                  </a:path>
                </a:pathLst>
              </a:custGeom>
              <a:solidFill>
                <a:srgbClr val="206A87"/>
              </a:solidFill>
            </p:spPr>
          </p:sp>
          <p:sp>
            <p:nvSpPr>
              <p:cNvPr name="TextBox 26" id="26"/>
              <p:cNvSpPr txBox="true"/>
              <p:nvPr/>
            </p:nvSpPr>
            <p:spPr>
              <a:xfrm>
                <a:off x="0" y="-57150"/>
                <a:ext cx="1132978" cy="321523"/>
              </a:xfrm>
              <a:prstGeom prst="rect">
                <a:avLst/>
              </a:prstGeom>
            </p:spPr>
            <p:txBody>
              <a:bodyPr anchor="ctr" rtlCol="false" tIns="50800" lIns="50800" bIns="50800" rIns="50800"/>
              <a:lstStyle/>
              <a:p>
                <a:pPr algn="ctr">
                  <a:lnSpc>
                    <a:spcPts val="3000"/>
                  </a:lnSpc>
                </a:pPr>
              </a:p>
            </p:txBody>
          </p:sp>
        </p:grpSp>
        <p:sp>
          <p:nvSpPr>
            <p:cNvPr name="TextBox 27" id="27"/>
            <p:cNvSpPr txBox="true"/>
            <p:nvPr/>
          </p:nvSpPr>
          <p:spPr>
            <a:xfrm rot="0">
              <a:off x="113934" y="3173824"/>
              <a:ext cx="5507831" cy="463550"/>
            </a:xfrm>
            <a:prstGeom prst="rect">
              <a:avLst/>
            </a:prstGeom>
          </p:spPr>
          <p:txBody>
            <a:bodyPr anchor="t" rtlCol="false" tIns="0" lIns="0" bIns="0" rIns="0">
              <a:spAutoFit/>
            </a:bodyPr>
            <a:lstStyle/>
            <a:p>
              <a:pPr algn="ctr">
                <a:lnSpc>
                  <a:spcPts val="3000"/>
                </a:lnSpc>
                <a:spcBef>
                  <a:spcPct val="0"/>
                </a:spcBef>
              </a:pPr>
              <a:r>
                <a:rPr lang="en-US" b="true" sz="2000">
                  <a:solidFill>
                    <a:srgbClr val="000000"/>
                  </a:solidFill>
                  <a:latin typeface="Montserrat Bold"/>
                  <a:ea typeface="Montserrat Bold"/>
                  <a:cs typeface="Montserrat Bold"/>
                  <a:sym typeface="Montserrat Bold"/>
                </a:rPr>
                <a:t>T_ch_mesurée &lt; T_ch_consigne</a:t>
              </a:r>
            </a:p>
          </p:txBody>
        </p:sp>
        <p:grpSp>
          <p:nvGrpSpPr>
            <p:cNvPr name="Group 28" id="28"/>
            <p:cNvGrpSpPr/>
            <p:nvPr/>
          </p:nvGrpSpPr>
          <p:grpSpPr>
            <a:xfrm rot="0">
              <a:off x="6783431" y="2764980"/>
              <a:ext cx="6147061" cy="1338389"/>
              <a:chOff x="0" y="0"/>
              <a:chExt cx="1214234" cy="264373"/>
            </a:xfrm>
          </p:grpSpPr>
          <p:sp>
            <p:nvSpPr>
              <p:cNvPr name="Freeform 29" id="29"/>
              <p:cNvSpPr/>
              <p:nvPr/>
            </p:nvSpPr>
            <p:spPr>
              <a:xfrm flipH="false" flipV="false" rot="0">
                <a:off x="0" y="0"/>
                <a:ext cx="1214234" cy="264373"/>
              </a:xfrm>
              <a:custGeom>
                <a:avLst/>
                <a:gdLst/>
                <a:ahLst/>
                <a:cxnLst/>
                <a:rect r="r" b="b" t="t" l="l"/>
                <a:pathLst>
                  <a:path h="264373" w="1214234">
                    <a:moveTo>
                      <a:pt x="0" y="0"/>
                    </a:moveTo>
                    <a:lnTo>
                      <a:pt x="1214234" y="0"/>
                    </a:lnTo>
                    <a:lnTo>
                      <a:pt x="1214234" y="264373"/>
                    </a:lnTo>
                    <a:lnTo>
                      <a:pt x="0" y="264373"/>
                    </a:lnTo>
                    <a:close/>
                  </a:path>
                </a:pathLst>
              </a:custGeom>
              <a:solidFill>
                <a:srgbClr val="206A87"/>
              </a:solidFill>
            </p:spPr>
          </p:sp>
          <p:sp>
            <p:nvSpPr>
              <p:cNvPr name="TextBox 30" id="30"/>
              <p:cNvSpPr txBox="true"/>
              <p:nvPr/>
            </p:nvSpPr>
            <p:spPr>
              <a:xfrm>
                <a:off x="0" y="-57150"/>
                <a:ext cx="1214234" cy="321523"/>
              </a:xfrm>
              <a:prstGeom prst="rect">
                <a:avLst/>
              </a:prstGeom>
            </p:spPr>
            <p:txBody>
              <a:bodyPr anchor="ctr" rtlCol="false" tIns="50800" lIns="50800" bIns="50800" rIns="50800"/>
              <a:lstStyle/>
              <a:p>
                <a:pPr algn="ctr">
                  <a:lnSpc>
                    <a:spcPts val="3000"/>
                  </a:lnSpc>
                </a:pPr>
              </a:p>
            </p:txBody>
          </p:sp>
        </p:grpSp>
        <p:sp>
          <p:nvSpPr>
            <p:cNvPr name="TextBox 31" id="31"/>
            <p:cNvSpPr txBox="true"/>
            <p:nvPr/>
          </p:nvSpPr>
          <p:spPr>
            <a:xfrm rot="0">
              <a:off x="7103046" y="3173824"/>
              <a:ext cx="5507831" cy="463550"/>
            </a:xfrm>
            <a:prstGeom prst="rect">
              <a:avLst/>
            </a:prstGeom>
          </p:spPr>
          <p:txBody>
            <a:bodyPr anchor="t" rtlCol="false" tIns="0" lIns="0" bIns="0" rIns="0">
              <a:spAutoFit/>
            </a:bodyPr>
            <a:lstStyle/>
            <a:p>
              <a:pPr algn="ctr">
                <a:lnSpc>
                  <a:spcPts val="3000"/>
                </a:lnSpc>
                <a:spcBef>
                  <a:spcPct val="0"/>
                </a:spcBef>
              </a:pPr>
              <a:r>
                <a:rPr lang="en-US" b="true" sz="2000">
                  <a:solidFill>
                    <a:srgbClr val="000000"/>
                  </a:solidFill>
                  <a:latin typeface="Montserrat Bold"/>
                  <a:ea typeface="Montserrat Bold"/>
                  <a:cs typeface="Montserrat Bold"/>
                  <a:sym typeface="Montserrat Bold"/>
                </a:rPr>
                <a:t>T_ch_mesurée &gt; T_ch_consigne</a:t>
              </a:r>
            </a:p>
          </p:txBody>
        </p:sp>
        <p:sp>
          <p:nvSpPr>
            <p:cNvPr name="AutoShape 32" id="32"/>
            <p:cNvSpPr/>
            <p:nvPr/>
          </p:nvSpPr>
          <p:spPr>
            <a:xfrm>
              <a:off x="2286462" y="2051684"/>
              <a:ext cx="7741021" cy="0"/>
            </a:xfrm>
            <a:prstGeom prst="line">
              <a:avLst/>
            </a:prstGeom>
            <a:ln cap="flat" w="50800">
              <a:solidFill>
                <a:srgbClr val="206A87"/>
              </a:solidFill>
              <a:prstDash val="solid"/>
              <a:headEnd type="none" len="sm" w="sm"/>
              <a:tailEnd type="none" len="sm" w="sm"/>
            </a:ln>
          </p:spPr>
        </p:sp>
        <p:sp>
          <p:nvSpPr>
            <p:cNvPr name="AutoShape 33" id="33"/>
            <p:cNvSpPr/>
            <p:nvPr/>
          </p:nvSpPr>
          <p:spPr>
            <a:xfrm flipH="true">
              <a:off x="6060309" y="1348013"/>
              <a:ext cx="23506" cy="703671"/>
            </a:xfrm>
            <a:prstGeom prst="line">
              <a:avLst/>
            </a:prstGeom>
            <a:ln cap="flat" w="50800">
              <a:solidFill>
                <a:srgbClr val="206A87"/>
              </a:solidFill>
              <a:prstDash val="solid"/>
              <a:headEnd type="none" len="sm" w="sm"/>
              <a:tailEnd type="arrow" len="sm" w="med"/>
            </a:ln>
          </p:spPr>
        </p:sp>
        <p:sp>
          <p:nvSpPr>
            <p:cNvPr name="AutoShape 34" id="34"/>
            <p:cNvSpPr/>
            <p:nvPr/>
          </p:nvSpPr>
          <p:spPr>
            <a:xfrm flipH="true">
              <a:off x="2237571" y="2052532"/>
              <a:ext cx="23506" cy="703671"/>
            </a:xfrm>
            <a:prstGeom prst="line">
              <a:avLst/>
            </a:prstGeom>
            <a:ln cap="flat" w="50800">
              <a:solidFill>
                <a:srgbClr val="206A87"/>
              </a:solidFill>
              <a:prstDash val="solid"/>
              <a:headEnd type="none" len="sm" w="sm"/>
              <a:tailEnd type="arrow" len="sm" w="med"/>
            </a:ln>
          </p:spPr>
        </p:sp>
        <p:sp>
          <p:nvSpPr>
            <p:cNvPr name="TextBox 35" id="35"/>
            <p:cNvSpPr txBox="true"/>
            <p:nvPr/>
          </p:nvSpPr>
          <p:spPr>
            <a:xfrm rot="0">
              <a:off x="41418" y="4948344"/>
              <a:ext cx="5652864" cy="1479550"/>
            </a:xfrm>
            <a:prstGeom prst="rect">
              <a:avLst/>
            </a:prstGeom>
          </p:spPr>
          <p:txBody>
            <a:bodyPr anchor="t" rtlCol="false" tIns="0" lIns="0" bIns="0" rIns="0">
              <a:spAutoFit/>
            </a:bodyPr>
            <a:lstStyle/>
            <a:p>
              <a:pPr algn="ctr">
                <a:lnSpc>
                  <a:spcPts val="3000"/>
                </a:lnSpc>
              </a:pPr>
              <a:r>
                <a:rPr lang="en-US" sz="2000">
                  <a:solidFill>
                    <a:srgbClr val="000000"/>
                  </a:solidFill>
                  <a:latin typeface="Montserrat"/>
                  <a:ea typeface="Montserrat"/>
                  <a:cs typeface="Montserrat"/>
                  <a:sym typeface="Montserrat"/>
                </a:rPr>
                <a:t>Vanne 3 voie s’ouvre d’avantage vers</a:t>
              </a:r>
            </a:p>
            <a:p>
              <a:pPr algn="ctr">
                <a:lnSpc>
                  <a:spcPts val="3000"/>
                </a:lnSpc>
                <a:spcBef>
                  <a:spcPct val="0"/>
                </a:spcBef>
              </a:pPr>
              <a:r>
                <a:rPr lang="en-US" sz="2000">
                  <a:solidFill>
                    <a:srgbClr val="000000"/>
                  </a:solidFill>
                  <a:latin typeface="Montserrat"/>
                  <a:ea typeface="Montserrat"/>
                  <a:cs typeface="Montserrat"/>
                  <a:sym typeface="Montserrat"/>
                </a:rPr>
                <a:t> la branche m_ch_dir</a:t>
              </a:r>
            </a:p>
          </p:txBody>
        </p:sp>
        <p:sp>
          <p:nvSpPr>
            <p:cNvPr name="TextBox 36" id="36"/>
            <p:cNvSpPr txBox="true"/>
            <p:nvPr/>
          </p:nvSpPr>
          <p:spPr>
            <a:xfrm rot="0">
              <a:off x="7030530" y="4948344"/>
              <a:ext cx="5652864" cy="1479550"/>
            </a:xfrm>
            <a:prstGeom prst="rect">
              <a:avLst/>
            </a:prstGeom>
          </p:spPr>
          <p:txBody>
            <a:bodyPr anchor="t" rtlCol="false" tIns="0" lIns="0" bIns="0" rIns="0">
              <a:spAutoFit/>
            </a:bodyPr>
            <a:lstStyle/>
            <a:p>
              <a:pPr algn="ctr">
                <a:lnSpc>
                  <a:spcPts val="3000"/>
                </a:lnSpc>
              </a:pPr>
              <a:r>
                <a:rPr lang="en-US" sz="2000">
                  <a:solidFill>
                    <a:srgbClr val="000000"/>
                  </a:solidFill>
                  <a:latin typeface="Montserrat"/>
                  <a:ea typeface="Montserrat"/>
                  <a:cs typeface="Montserrat"/>
                  <a:sym typeface="Montserrat"/>
                </a:rPr>
                <a:t>Vanne 3 voie s’ouvre d’avantage vers</a:t>
              </a:r>
            </a:p>
            <a:p>
              <a:pPr algn="ctr">
                <a:lnSpc>
                  <a:spcPts val="3000"/>
                </a:lnSpc>
                <a:spcBef>
                  <a:spcPct val="0"/>
                </a:spcBef>
              </a:pPr>
              <a:r>
                <a:rPr lang="en-US" sz="2000">
                  <a:solidFill>
                    <a:srgbClr val="000000"/>
                  </a:solidFill>
                  <a:latin typeface="Montserrat"/>
                  <a:ea typeface="Montserrat"/>
                  <a:cs typeface="Montserrat"/>
                  <a:sym typeface="Montserrat"/>
                </a:rPr>
                <a:t> le retour m_ch_V3V</a:t>
              </a:r>
            </a:p>
          </p:txBody>
        </p:sp>
        <p:sp>
          <p:nvSpPr>
            <p:cNvPr name="AutoShape 37" id="37"/>
            <p:cNvSpPr/>
            <p:nvPr/>
          </p:nvSpPr>
          <p:spPr>
            <a:xfrm flipH="true">
              <a:off x="2311848" y="4155096"/>
              <a:ext cx="23506" cy="703671"/>
            </a:xfrm>
            <a:prstGeom prst="line">
              <a:avLst/>
            </a:prstGeom>
            <a:ln cap="flat" w="50800">
              <a:solidFill>
                <a:srgbClr val="206A87"/>
              </a:solidFill>
              <a:prstDash val="solid"/>
              <a:headEnd type="none" len="sm" w="sm"/>
              <a:tailEnd type="arrow" len="sm" w="med"/>
            </a:ln>
          </p:spPr>
        </p:sp>
        <p:sp>
          <p:nvSpPr>
            <p:cNvPr name="AutoShape 38" id="38"/>
            <p:cNvSpPr/>
            <p:nvPr/>
          </p:nvSpPr>
          <p:spPr>
            <a:xfrm>
              <a:off x="9856962" y="4103368"/>
              <a:ext cx="0" cy="902126"/>
            </a:xfrm>
            <a:prstGeom prst="line">
              <a:avLst/>
            </a:prstGeom>
            <a:ln cap="flat" w="50800">
              <a:solidFill>
                <a:srgbClr val="206A87"/>
              </a:solidFill>
              <a:prstDash val="solid"/>
              <a:headEnd type="none" len="sm" w="sm"/>
              <a:tailEnd type="arrow" len="sm" w="med"/>
            </a:ln>
          </p:spPr>
        </p:sp>
        <p:sp>
          <p:nvSpPr>
            <p:cNvPr name="AutoShape 39" id="39"/>
            <p:cNvSpPr/>
            <p:nvPr/>
          </p:nvSpPr>
          <p:spPr>
            <a:xfrm flipH="true">
              <a:off x="10015730" y="2060460"/>
              <a:ext cx="23506" cy="703671"/>
            </a:xfrm>
            <a:prstGeom prst="line">
              <a:avLst/>
            </a:prstGeom>
            <a:ln cap="flat" w="50800">
              <a:solidFill>
                <a:srgbClr val="206A87"/>
              </a:solidFill>
              <a:prstDash val="solid"/>
              <a:headEnd type="none" len="sm" w="sm"/>
              <a:tailEnd type="arrow" len="sm" w="med"/>
            </a:ln>
          </p:spPr>
        </p:sp>
      </p:grpSp>
      <p:sp>
        <p:nvSpPr>
          <p:cNvPr name="AutoShape 40" id="40"/>
          <p:cNvSpPr/>
          <p:nvPr/>
        </p:nvSpPr>
        <p:spPr>
          <a:xfrm>
            <a:off x="11320864" y="3199756"/>
            <a:ext cx="0" cy="916393"/>
          </a:xfrm>
          <a:prstGeom prst="line">
            <a:avLst/>
          </a:prstGeom>
          <a:ln cap="flat" w="38100">
            <a:solidFill>
              <a:srgbClr val="206A87"/>
            </a:solidFill>
            <a:prstDash val="solid"/>
            <a:headEnd type="none" len="sm" w="sm"/>
            <a:tailEnd type="arrow" len="sm" w="med"/>
          </a:ln>
        </p:spPr>
      </p:sp>
      <p:sp>
        <p:nvSpPr>
          <p:cNvPr name="TextBox 41" id="41"/>
          <p:cNvSpPr txBox="true"/>
          <p:nvPr/>
        </p:nvSpPr>
        <p:spPr>
          <a:xfrm rot="0">
            <a:off x="10343311" y="3446183"/>
            <a:ext cx="3952934" cy="366390"/>
          </a:xfrm>
          <a:prstGeom prst="rect">
            <a:avLst/>
          </a:prstGeom>
        </p:spPr>
        <p:txBody>
          <a:bodyPr anchor="t" rtlCol="false" tIns="0" lIns="0" bIns="0" rIns="0">
            <a:spAutoFit/>
          </a:bodyPr>
          <a:lstStyle/>
          <a:p>
            <a:pPr algn="ctr">
              <a:lnSpc>
                <a:spcPts val="3043"/>
              </a:lnSpc>
              <a:spcBef>
                <a:spcPct val="0"/>
              </a:spcBef>
            </a:pPr>
            <a:r>
              <a:rPr lang="en-US" sz="2029">
                <a:solidFill>
                  <a:srgbClr val="000000"/>
                </a:solidFill>
                <a:latin typeface="Montserrat"/>
                <a:ea typeface="Montserrat"/>
                <a:cs typeface="Montserrat"/>
                <a:sym typeface="Montserrat"/>
              </a:rPr>
              <a:t>Loi d’eau</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17484943" y="-1874195"/>
            <a:ext cx="0" cy="6492240"/>
          </a:xfrm>
          <a:prstGeom prst="line">
            <a:avLst/>
          </a:prstGeom>
          <a:ln cap="flat" w="19050">
            <a:solidFill>
              <a:srgbClr val="206A87"/>
            </a:solidFill>
            <a:prstDash val="solid"/>
            <a:headEnd type="none" len="sm" w="sm"/>
            <a:tailEnd type="none" len="sm" w="sm"/>
          </a:ln>
        </p:spPr>
      </p:sp>
      <p:sp>
        <p:nvSpPr>
          <p:cNvPr name="TextBox 3" id="3"/>
          <p:cNvSpPr txBox="true"/>
          <p:nvPr/>
        </p:nvSpPr>
        <p:spPr>
          <a:xfrm rot="0">
            <a:off x="1335266" y="565419"/>
            <a:ext cx="9827592" cy="652836"/>
          </a:xfrm>
          <a:prstGeom prst="rect">
            <a:avLst/>
          </a:prstGeom>
        </p:spPr>
        <p:txBody>
          <a:bodyPr anchor="t" rtlCol="false" tIns="0" lIns="0" bIns="0" rIns="0">
            <a:spAutoFit/>
          </a:bodyPr>
          <a:lstStyle/>
          <a:p>
            <a:pPr algn="l">
              <a:lnSpc>
                <a:spcPts val="4812"/>
              </a:lnSpc>
            </a:pPr>
            <a:r>
              <a:rPr lang="en-US" sz="4043" b="true">
                <a:solidFill>
                  <a:srgbClr val="206A87"/>
                </a:solidFill>
                <a:latin typeface="Poppins Bold"/>
                <a:ea typeface="Poppins Bold"/>
                <a:cs typeface="Poppins Bold"/>
                <a:sym typeface="Poppins Bold"/>
              </a:rPr>
              <a:t>Résultats et interprétation </a:t>
            </a:r>
          </a:p>
        </p:txBody>
      </p:sp>
      <p:sp>
        <p:nvSpPr>
          <p:cNvPr name="TextBox 4" id="4"/>
          <p:cNvSpPr txBox="true"/>
          <p:nvPr/>
        </p:nvSpPr>
        <p:spPr>
          <a:xfrm rot="0">
            <a:off x="1335266" y="1189680"/>
            <a:ext cx="11351492" cy="412806"/>
          </a:xfrm>
          <a:prstGeom prst="rect">
            <a:avLst/>
          </a:prstGeom>
        </p:spPr>
        <p:txBody>
          <a:bodyPr anchor="t" rtlCol="false" tIns="0" lIns="0" bIns="0" rIns="0">
            <a:spAutoFit/>
          </a:bodyPr>
          <a:lstStyle/>
          <a:p>
            <a:pPr algn="l">
              <a:lnSpc>
                <a:spcPts val="3027"/>
              </a:lnSpc>
            </a:pPr>
            <a:r>
              <a:rPr lang="en-US" sz="2543" b="true">
                <a:solidFill>
                  <a:srgbClr val="000000"/>
                </a:solidFill>
                <a:latin typeface="Poppins Bold"/>
                <a:ea typeface="Poppins Bold"/>
                <a:cs typeface="Poppins Bold"/>
                <a:sym typeface="Poppins Bold"/>
              </a:rPr>
              <a:t>Architecture ECS et  chauffage en parallèle avec stockage en aval : </a:t>
            </a:r>
          </a:p>
        </p:txBody>
      </p:sp>
      <p:grpSp>
        <p:nvGrpSpPr>
          <p:cNvPr name="Group 5" id="5"/>
          <p:cNvGrpSpPr/>
          <p:nvPr/>
        </p:nvGrpSpPr>
        <p:grpSpPr>
          <a:xfrm rot="5400000">
            <a:off x="9052958" y="-9595034"/>
            <a:ext cx="558986" cy="19190069"/>
            <a:chOff x="0" y="0"/>
            <a:chExt cx="147223" cy="5054174"/>
          </a:xfrm>
        </p:grpSpPr>
        <p:sp>
          <p:nvSpPr>
            <p:cNvPr name="Freeform 6" id="6"/>
            <p:cNvSpPr/>
            <p:nvPr/>
          </p:nvSpPr>
          <p:spPr>
            <a:xfrm flipH="false" flipV="false" rot="0">
              <a:off x="0" y="0"/>
              <a:ext cx="147223" cy="5054174"/>
            </a:xfrm>
            <a:custGeom>
              <a:avLst/>
              <a:gdLst/>
              <a:ahLst/>
              <a:cxnLst/>
              <a:rect r="r" b="b" t="t" l="l"/>
              <a:pathLst>
                <a:path h="5054174" w="147223">
                  <a:moveTo>
                    <a:pt x="0" y="0"/>
                  </a:moveTo>
                  <a:lnTo>
                    <a:pt x="147223" y="0"/>
                  </a:lnTo>
                  <a:lnTo>
                    <a:pt x="147223" y="5054174"/>
                  </a:lnTo>
                  <a:lnTo>
                    <a:pt x="0" y="5054174"/>
                  </a:lnTo>
                  <a:close/>
                </a:path>
              </a:pathLst>
            </a:custGeom>
            <a:solidFill>
              <a:srgbClr val="206A87"/>
            </a:solidFill>
          </p:spPr>
        </p:sp>
        <p:sp>
          <p:nvSpPr>
            <p:cNvPr name="TextBox 7" id="7"/>
            <p:cNvSpPr txBox="true"/>
            <p:nvPr/>
          </p:nvSpPr>
          <p:spPr>
            <a:xfrm>
              <a:off x="0" y="-57150"/>
              <a:ext cx="147223" cy="5111324"/>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8926520" y="9046478"/>
            <a:ext cx="9361480" cy="625079"/>
            <a:chOff x="0" y="0"/>
            <a:chExt cx="12481973" cy="833439"/>
          </a:xfrm>
        </p:grpSpPr>
        <p:grpSp>
          <p:nvGrpSpPr>
            <p:cNvPr name="Group 9" id="9"/>
            <p:cNvGrpSpPr/>
            <p:nvPr/>
          </p:nvGrpSpPr>
          <p:grpSpPr>
            <a:xfrm rot="0">
              <a:off x="0" y="0"/>
              <a:ext cx="833439" cy="833439"/>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06A87"/>
              </a:solidFill>
            </p:spPr>
          </p:sp>
          <p:sp>
            <p:nvSpPr>
              <p:cNvPr name="TextBox 11" id="11"/>
              <p:cNvSpPr txBox="true"/>
              <p:nvPr/>
            </p:nvSpPr>
            <p:spPr>
              <a:xfrm>
                <a:off x="76200" y="19050"/>
                <a:ext cx="660400" cy="717550"/>
              </a:xfrm>
              <a:prstGeom prst="rect">
                <a:avLst/>
              </a:prstGeom>
            </p:spPr>
            <p:txBody>
              <a:bodyPr anchor="ctr" rtlCol="false" tIns="50800" lIns="50800" bIns="50800" rIns="50800"/>
              <a:lstStyle/>
              <a:p>
                <a:pPr algn="ctr">
                  <a:lnSpc>
                    <a:spcPts val="3000"/>
                  </a:lnSpc>
                </a:pPr>
                <a:r>
                  <a:rPr lang="en-US" sz="2000">
                    <a:solidFill>
                      <a:srgbClr val="000000"/>
                    </a:solidFill>
                    <a:latin typeface="Montserrat"/>
                    <a:ea typeface="Montserrat"/>
                    <a:cs typeface="Montserrat"/>
                    <a:sym typeface="Montserrat"/>
                  </a:rPr>
                  <a:t>9</a:t>
                </a:r>
              </a:p>
            </p:txBody>
          </p:sp>
        </p:grpSp>
        <p:sp>
          <p:nvSpPr>
            <p:cNvPr name="TextBox 12" id="12"/>
            <p:cNvSpPr txBox="true"/>
            <p:nvPr/>
          </p:nvSpPr>
          <p:spPr>
            <a:xfrm rot="0">
              <a:off x="1258228" y="12224"/>
              <a:ext cx="11223746" cy="723266"/>
            </a:xfrm>
            <a:prstGeom prst="rect">
              <a:avLst/>
            </a:prstGeom>
          </p:spPr>
          <p:txBody>
            <a:bodyPr anchor="t" rtlCol="false" tIns="0" lIns="0" bIns="0" rIns="0">
              <a:spAutoFit/>
            </a:bodyPr>
            <a:lstStyle/>
            <a:p>
              <a:pPr algn="l">
                <a:lnSpc>
                  <a:spcPts val="4799"/>
                </a:lnSpc>
              </a:pPr>
            </a:p>
          </p:txBody>
        </p:sp>
      </p:grpSp>
      <p:sp>
        <p:nvSpPr>
          <p:cNvPr name="TextBox 13" id="13"/>
          <p:cNvSpPr txBox="true"/>
          <p:nvPr/>
        </p:nvSpPr>
        <p:spPr>
          <a:xfrm rot="-5400000">
            <a:off x="15147461" y="5959478"/>
            <a:ext cx="4627339" cy="460812"/>
          </a:xfrm>
          <a:prstGeom prst="rect">
            <a:avLst/>
          </a:prstGeom>
        </p:spPr>
        <p:txBody>
          <a:bodyPr anchor="t" rtlCol="false" tIns="0" lIns="0" bIns="0" rIns="0">
            <a:spAutoFit/>
          </a:bodyPr>
          <a:lstStyle/>
          <a:p>
            <a:pPr algn="l">
              <a:lnSpc>
                <a:spcPts val="3384"/>
              </a:lnSpc>
            </a:pPr>
            <a:r>
              <a:rPr lang="en-US" sz="2843" spc="730">
                <a:solidFill>
                  <a:srgbClr val="000000"/>
                </a:solidFill>
                <a:latin typeface="Poppins"/>
                <a:ea typeface="Poppins"/>
                <a:cs typeface="Poppins"/>
                <a:sym typeface="Poppins"/>
              </a:rPr>
              <a:t>2024 - 2025</a:t>
            </a:r>
          </a:p>
        </p:txBody>
      </p:sp>
      <p:sp>
        <p:nvSpPr>
          <p:cNvPr name="Freeform 14" id="14"/>
          <p:cNvSpPr/>
          <p:nvPr/>
        </p:nvSpPr>
        <p:spPr>
          <a:xfrm flipH="false" flipV="false" rot="0">
            <a:off x="465926" y="2517416"/>
            <a:ext cx="11801031" cy="4201258"/>
          </a:xfrm>
          <a:custGeom>
            <a:avLst/>
            <a:gdLst/>
            <a:ahLst/>
            <a:cxnLst/>
            <a:rect r="r" b="b" t="t" l="l"/>
            <a:pathLst>
              <a:path h="4201258" w="11801031">
                <a:moveTo>
                  <a:pt x="0" y="0"/>
                </a:moveTo>
                <a:lnTo>
                  <a:pt x="11801031" y="0"/>
                </a:lnTo>
                <a:lnTo>
                  <a:pt x="11801031" y="4201258"/>
                </a:lnTo>
                <a:lnTo>
                  <a:pt x="0" y="4201258"/>
                </a:lnTo>
                <a:lnTo>
                  <a:pt x="0" y="0"/>
                </a:lnTo>
                <a:close/>
              </a:path>
            </a:pathLst>
          </a:custGeom>
          <a:blipFill>
            <a:blip r:embed="rId2"/>
            <a:stretch>
              <a:fillRect l="0" t="0" r="0" b="-49575"/>
            </a:stretch>
          </a:blipFill>
        </p:spPr>
      </p:sp>
      <p:sp>
        <p:nvSpPr>
          <p:cNvPr name="TextBox 15" id="15"/>
          <p:cNvSpPr txBox="true"/>
          <p:nvPr/>
        </p:nvSpPr>
        <p:spPr>
          <a:xfrm rot="0">
            <a:off x="1844546" y="6991350"/>
            <a:ext cx="14975809" cy="2266950"/>
          </a:xfrm>
          <a:prstGeom prst="rect">
            <a:avLst/>
          </a:prstGeom>
        </p:spPr>
        <p:txBody>
          <a:bodyPr anchor="t" rtlCol="false" tIns="0" lIns="0" bIns="0" rIns="0">
            <a:spAutoFit/>
          </a:bodyPr>
          <a:lstStyle/>
          <a:p>
            <a:pPr algn="l" marL="431801" indent="-215900" lvl="1">
              <a:lnSpc>
                <a:spcPts val="3000"/>
              </a:lnSpc>
              <a:buFont typeface="Arial"/>
              <a:buChar char="•"/>
            </a:pPr>
            <a:r>
              <a:rPr lang="en-US" sz="2000">
                <a:solidFill>
                  <a:srgbClr val="000000"/>
                </a:solidFill>
                <a:latin typeface="Montserrat"/>
                <a:ea typeface="Montserrat"/>
                <a:cs typeface="Montserrat"/>
                <a:sym typeface="Montserrat"/>
              </a:rPr>
              <a:t>température émetteurs: [70, 90] °C (entrée) [50, 70] °C (sortie)</a:t>
            </a:r>
          </a:p>
          <a:p>
            <a:pPr algn="l" marL="431801" indent="-215900" lvl="1">
              <a:lnSpc>
                <a:spcPts val="3000"/>
              </a:lnSpc>
              <a:spcBef>
                <a:spcPct val="0"/>
              </a:spcBef>
              <a:buFont typeface="Arial"/>
              <a:buChar char="•"/>
            </a:pPr>
            <a:r>
              <a:rPr lang="en-US" sz="2000">
                <a:solidFill>
                  <a:srgbClr val="000000"/>
                </a:solidFill>
                <a:latin typeface="Montserrat"/>
                <a:ea typeface="Montserrat"/>
                <a:cs typeface="Montserrat"/>
                <a:sym typeface="Montserrat"/>
              </a:rPr>
              <a:t>DT = 15 à 20 °C: échange thermique efficace</a:t>
            </a:r>
            <a:r>
              <a:rPr lang="en-US" sz="2000">
                <a:solidFill>
                  <a:srgbClr val="000000"/>
                </a:solidFill>
                <a:latin typeface="Montserrat"/>
                <a:ea typeface="Montserrat"/>
                <a:cs typeface="Montserrat"/>
                <a:sym typeface="Montserrat"/>
              </a:rPr>
              <a:t>.</a:t>
            </a:r>
          </a:p>
          <a:p>
            <a:pPr algn="l" marL="431801" indent="-215900" lvl="1">
              <a:lnSpc>
                <a:spcPts val="3000"/>
              </a:lnSpc>
              <a:spcBef>
                <a:spcPct val="0"/>
              </a:spcBef>
              <a:buFont typeface="Arial"/>
              <a:buChar char="•"/>
            </a:pPr>
            <a:r>
              <a:rPr lang="en-US" sz="2000">
                <a:solidFill>
                  <a:srgbClr val="000000"/>
                </a:solidFill>
                <a:latin typeface="Montserrat"/>
                <a:ea typeface="Montserrat"/>
                <a:cs typeface="Montserrat"/>
                <a:sym typeface="Montserrat"/>
              </a:rPr>
              <a:t>8 et 9 janvier, 11 et 12 janvier: diminutions des températures dues à abaissement consigne car conditions extérieures favorables</a:t>
            </a:r>
          </a:p>
          <a:p>
            <a:pPr algn="l">
              <a:lnSpc>
                <a:spcPts val="3000"/>
              </a:lnSpc>
              <a:spcBef>
                <a:spcPct val="0"/>
              </a:spcBef>
            </a:pPr>
            <a:r>
              <a:rPr lang="en-US" sz="2000">
                <a:solidFill>
                  <a:srgbClr val="000000"/>
                </a:solidFill>
                <a:latin typeface="Montserrat"/>
                <a:ea typeface="Montserrat"/>
                <a:cs typeface="Montserrat"/>
                <a:sym typeface="Montserrat"/>
              </a:rPr>
              <a:t>      </a:t>
            </a:r>
            <a:r>
              <a:rPr lang="en-US" b="true" sz="2000">
                <a:solidFill>
                  <a:srgbClr val="000000"/>
                </a:solidFill>
                <a:latin typeface="Montserrat Bold"/>
                <a:ea typeface="Montserrat Bold"/>
                <a:cs typeface="Montserrat Bold"/>
                <a:sym typeface="Montserrat Bold"/>
              </a:rPr>
              <a:t>Conséquence</a:t>
            </a:r>
            <a:r>
              <a:rPr lang="en-US" sz="2000">
                <a:solidFill>
                  <a:srgbClr val="000000"/>
                </a:solidFill>
                <a:latin typeface="Montserrat"/>
                <a:ea typeface="Montserrat"/>
                <a:cs typeface="Montserrat"/>
                <a:sym typeface="Montserrat"/>
              </a:rPr>
              <a:t> : pilotage maintient un ΔT optimal qui garantit confort thermique et efficacité énergétique</a:t>
            </a:r>
          </a:p>
          <a:p>
            <a:pPr algn="l">
              <a:lnSpc>
                <a:spcPts val="3000"/>
              </a:lnSpc>
              <a:spcBef>
                <a:spcPct val="0"/>
              </a:spcBef>
            </a:pPr>
          </a:p>
        </p:txBody>
      </p:sp>
      <p:sp>
        <p:nvSpPr>
          <p:cNvPr name="Freeform 16" id="16"/>
          <p:cNvSpPr/>
          <p:nvPr/>
        </p:nvSpPr>
        <p:spPr>
          <a:xfrm flipH="false" flipV="false" rot="0">
            <a:off x="12886082" y="1602486"/>
            <a:ext cx="3896173" cy="5281841"/>
          </a:xfrm>
          <a:custGeom>
            <a:avLst/>
            <a:gdLst/>
            <a:ahLst/>
            <a:cxnLst/>
            <a:rect r="r" b="b" t="t" l="l"/>
            <a:pathLst>
              <a:path h="5281841" w="3896173">
                <a:moveTo>
                  <a:pt x="0" y="0"/>
                </a:moveTo>
                <a:lnTo>
                  <a:pt x="3896173" y="0"/>
                </a:lnTo>
                <a:lnTo>
                  <a:pt x="3896173" y="5281840"/>
                </a:lnTo>
                <a:lnTo>
                  <a:pt x="0" y="5281840"/>
                </a:lnTo>
                <a:lnTo>
                  <a:pt x="0" y="0"/>
                </a:lnTo>
                <a:close/>
              </a:path>
            </a:pathLst>
          </a:custGeom>
          <a:blipFill>
            <a:blip r:embed="rId3"/>
            <a:stretch>
              <a:fillRect l="0" t="0" r="0" b="0"/>
            </a:stretch>
          </a:blipFill>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17484943" y="-1874195"/>
            <a:ext cx="0" cy="6492240"/>
          </a:xfrm>
          <a:prstGeom prst="line">
            <a:avLst/>
          </a:prstGeom>
          <a:ln cap="flat" w="19050">
            <a:solidFill>
              <a:srgbClr val="206A87"/>
            </a:solidFill>
            <a:prstDash val="solid"/>
            <a:headEnd type="none" len="sm" w="sm"/>
            <a:tailEnd type="none" len="sm" w="sm"/>
          </a:ln>
        </p:spPr>
      </p:sp>
      <p:grpSp>
        <p:nvGrpSpPr>
          <p:cNvPr name="Group 3" id="3"/>
          <p:cNvGrpSpPr/>
          <p:nvPr/>
        </p:nvGrpSpPr>
        <p:grpSpPr>
          <a:xfrm rot="5400000">
            <a:off x="9052958" y="-9595034"/>
            <a:ext cx="558986" cy="19190069"/>
            <a:chOff x="0" y="0"/>
            <a:chExt cx="147223" cy="5054174"/>
          </a:xfrm>
        </p:grpSpPr>
        <p:sp>
          <p:nvSpPr>
            <p:cNvPr name="Freeform 4" id="4"/>
            <p:cNvSpPr/>
            <p:nvPr/>
          </p:nvSpPr>
          <p:spPr>
            <a:xfrm flipH="false" flipV="false" rot="0">
              <a:off x="0" y="0"/>
              <a:ext cx="147223" cy="5054174"/>
            </a:xfrm>
            <a:custGeom>
              <a:avLst/>
              <a:gdLst/>
              <a:ahLst/>
              <a:cxnLst/>
              <a:rect r="r" b="b" t="t" l="l"/>
              <a:pathLst>
                <a:path h="5054174" w="147223">
                  <a:moveTo>
                    <a:pt x="0" y="0"/>
                  </a:moveTo>
                  <a:lnTo>
                    <a:pt x="147223" y="0"/>
                  </a:lnTo>
                  <a:lnTo>
                    <a:pt x="147223" y="5054174"/>
                  </a:lnTo>
                  <a:lnTo>
                    <a:pt x="0" y="5054174"/>
                  </a:lnTo>
                  <a:close/>
                </a:path>
              </a:pathLst>
            </a:custGeom>
            <a:solidFill>
              <a:srgbClr val="206A87"/>
            </a:solidFill>
          </p:spPr>
        </p:sp>
        <p:sp>
          <p:nvSpPr>
            <p:cNvPr name="TextBox 5" id="5"/>
            <p:cNvSpPr txBox="true"/>
            <p:nvPr/>
          </p:nvSpPr>
          <p:spPr>
            <a:xfrm>
              <a:off x="0" y="-57150"/>
              <a:ext cx="147223" cy="5111324"/>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8926520" y="9046478"/>
            <a:ext cx="9361480" cy="625079"/>
            <a:chOff x="0" y="0"/>
            <a:chExt cx="12481973" cy="833439"/>
          </a:xfrm>
        </p:grpSpPr>
        <p:grpSp>
          <p:nvGrpSpPr>
            <p:cNvPr name="Group 7" id="7"/>
            <p:cNvGrpSpPr/>
            <p:nvPr/>
          </p:nvGrpSpPr>
          <p:grpSpPr>
            <a:xfrm rot="0">
              <a:off x="0" y="0"/>
              <a:ext cx="833439" cy="833439"/>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06A87"/>
              </a:solidFill>
            </p:spPr>
          </p:sp>
          <p:sp>
            <p:nvSpPr>
              <p:cNvPr name="TextBox 9" id="9"/>
              <p:cNvSpPr txBox="true"/>
              <p:nvPr/>
            </p:nvSpPr>
            <p:spPr>
              <a:xfrm>
                <a:off x="76200" y="19050"/>
                <a:ext cx="660400" cy="717550"/>
              </a:xfrm>
              <a:prstGeom prst="rect">
                <a:avLst/>
              </a:prstGeom>
            </p:spPr>
            <p:txBody>
              <a:bodyPr anchor="ctr" rtlCol="false" tIns="50800" lIns="50800" bIns="50800" rIns="50800"/>
              <a:lstStyle/>
              <a:p>
                <a:pPr algn="ctr">
                  <a:lnSpc>
                    <a:spcPts val="3000"/>
                  </a:lnSpc>
                </a:pPr>
                <a:r>
                  <a:rPr lang="en-US" sz="2000">
                    <a:solidFill>
                      <a:srgbClr val="000000"/>
                    </a:solidFill>
                    <a:latin typeface="Montserrat"/>
                    <a:ea typeface="Montserrat"/>
                    <a:cs typeface="Montserrat"/>
                    <a:sym typeface="Montserrat"/>
                  </a:rPr>
                  <a:t>9</a:t>
                </a:r>
              </a:p>
            </p:txBody>
          </p:sp>
        </p:grpSp>
        <p:sp>
          <p:nvSpPr>
            <p:cNvPr name="TextBox 10" id="10"/>
            <p:cNvSpPr txBox="true"/>
            <p:nvPr/>
          </p:nvSpPr>
          <p:spPr>
            <a:xfrm rot="0">
              <a:off x="1258228" y="12224"/>
              <a:ext cx="11223746" cy="723266"/>
            </a:xfrm>
            <a:prstGeom prst="rect">
              <a:avLst/>
            </a:prstGeom>
          </p:spPr>
          <p:txBody>
            <a:bodyPr anchor="t" rtlCol="false" tIns="0" lIns="0" bIns="0" rIns="0">
              <a:spAutoFit/>
            </a:bodyPr>
            <a:lstStyle/>
            <a:p>
              <a:pPr algn="l">
                <a:lnSpc>
                  <a:spcPts val="4799"/>
                </a:lnSpc>
              </a:pPr>
            </a:p>
          </p:txBody>
        </p:sp>
      </p:grpSp>
      <p:sp>
        <p:nvSpPr>
          <p:cNvPr name="Freeform 11" id="11"/>
          <p:cNvSpPr/>
          <p:nvPr/>
        </p:nvSpPr>
        <p:spPr>
          <a:xfrm flipH="false" flipV="false" rot="0">
            <a:off x="1547383" y="3598214"/>
            <a:ext cx="6350278" cy="3090571"/>
          </a:xfrm>
          <a:custGeom>
            <a:avLst/>
            <a:gdLst/>
            <a:ahLst/>
            <a:cxnLst/>
            <a:rect r="r" b="b" t="t" l="l"/>
            <a:pathLst>
              <a:path h="3090571" w="6350278">
                <a:moveTo>
                  <a:pt x="0" y="0"/>
                </a:moveTo>
                <a:lnTo>
                  <a:pt x="6350278" y="0"/>
                </a:lnTo>
                <a:lnTo>
                  <a:pt x="6350278" y="3090572"/>
                </a:lnTo>
                <a:lnTo>
                  <a:pt x="0" y="3090572"/>
                </a:lnTo>
                <a:lnTo>
                  <a:pt x="0" y="0"/>
                </a:lnTo>
                <a:close/>
              </a:path>
            </a:pathLst>
          </a:custGeom>
          <a:blipFill>
            <a:blip r:embed="rId2"/>
            <a:stretch>
              <a:fillRect l="0" t="0" r="0" b="0"/>
            </a:stretch>
          </a:blipFill>
        </p:spPr>
      </p:sp>
      <p:sp>
        <p:nvSpPr>
          <p:cNvPr name="TextBox 12" id="12"/>
          <p:cNvSpPr txBox="true"/>
          <p:nvPr/>
        </p:nvSpPr>
        <p:spPr>
          <a:xfrm rot="0">
            <a:off x="1335266" y="565419"/>
            <a:ext cx="9827592" cy="652836"/>
          </a:xfrm>
          <a:prstGeom prst="rect">
            <a:avLst/>
          </a:prstGeom>
        </p:spPr>
        <p:txBody>
          <a:bodyPr anchor="t" rtlCol="false" tIns="0" lIns="0" bIns="0" rIns="0">
            <a:spAutoFit/>
          </a:bodyPr>
          <a:lstStyle/>
          <a:p>
            <a:pPr algn="l">
              <a:lnSpc>
                <a:spcPts val="4812"/>
              </a:lnSpc>
            </a:pPr>
            <a:r>
              <a:rPr lang="en-US" sz="4043" b="true">
                <a:solidFill>
                  <a:srgbClr val="206A87"/>
                </a:solidFill>
                <a:latin typeface="Poppins Bold"/>
                <a:ea typeface="Poppins Bold"/>
                <a:cs typeface="Poppins Bold"/>
                <a:sym typeface="Poppins Bold"/>
              </a:rPr>
              <a:t>Résultats et interprétation </a:t>
            </a:r>
          </a:p>
        </p:txBody>
      </p:sp>
      <p:sp>
        <p:nvSpPr>
          <p:cNvPr name="TextBox 13" id="13"/>
          <p:cNvSpPr txBox="true"/>
          <p:nvPr/>
        </p:nvSpPr>
        <p:spPr>
          <a:xfrm rot="0">
            <a:off x="1335266" y="1189680"/>
            <a:ext cx="11351492" cy="412806"/>
          </a:xfrm>
          <a:prstGeom prst="rect">
            <a:avLst/>
          </a:prstGeom>
        </p:spPr>
        <p:txBody>
          <a:bodyPr anchor="t" rtlCol="false" tIns="0" lIns="0" bIns="0" rIns="0">
            <a:spAutoFit/>
          </a:bodyPr>
          <a:lstStyle/>
          <a:p>
            <a:pPr algn="l">
              <a:lnSpc>
                <a:spcPts val="3027"/>
              </a:lnSpc>
            </a:pPr>
            <a:r>
              <a:rPr lang="en-US" sz="2543" b="true">
                <a:solidFill>
                  <a:srgbClr val="000000"/>
                </a:solidFill>
                <a:latin typeface="Poppins Bold"/>
                <a:ea typeface="Poppins Bold"/>
                <a:cs typeface="Poppins Bold"/>
                <a:sym typeface="Poppins Bold"/>
              </a:rPr>
              <a:t>Architecture ECS et  chauffage en parallèle avec stockage en aval : </a:t>
            </a:r>
          </a:p>
        </p:txBody>
      </p:sp>
      <p:sp>
        <p:nvSpPr>
          <p:cNvPr name="TextBox 14" id="14"/>
          <p:cNvSpPr txBox="true"/>
          <p:nvPr/>
        </p:nvSpPr>
        <p:spPr>
          <a:xfrm rot="-5400000">
            <a:off x="15147461" y="5959478"/>
            <a:ext cx="4627339" cy="460812"/>
          </a:xfrm>
          <a:prstGeom prst="rect">
            <a:avLst/>
          </a:prstGeom>
        </p:spPr>
        <p:txBody>
          <a:bodyPr anchor="t" rtlCol="false" tIns="0" lIns="0" bIns="0" rIns="0">
            <a:spAutoFit/>
          </a:bodyPr>
          <a:lstStyle/>
          <a:p>
            <a:pPr algn="l">
              <a:lnSpc>
                <a:spcPts val="3384"/>
              </a:lnSpc>
            </a:pPr>
            <a:r>
              <a:rPr lang="en-US" sz="2843" spc="730">
                <a:solidFill>
                  <a:srgbClr val="000000"/>
                </a:solidFill>
                <a:latin typeface="Poppins"/>
                <a:ea typeface="Poppins"/>
                <a:cs typeface="Poppins"/>
                <a:sym typeface="Poppins"/>
              </a:rPr>
              <a:t>2024 - 2025</a:t>
            </a:r>
          </a:p>
        </p:txBody>
      </p:sp>
      <p:grpSp>
        <p:nvGrpSpPr>
          <p:cNvPr name="Group 15" id="15"/>
          <p:cNvGrpSpPr/>
          <p:nvPr/>
        </p:nvGrpSpPr>
        <p:grpSpPr>
          <a:xfrm rot="0">
            <a:off x="8431061" y="3269014"/>
            <a:ext cx="8515706" cy="3726705"/>
            <a:chOff x="0" y="0"/>
            <a:chExt cx="11354275" cy="4968940"/>
          </a:xfrm>
        </p:grpSpPr>
        <p:grpSp>
          <p:nvGrpSpPr>
            <p:cNvPr name="Group 16" id="16"/>
            <p:cNvGrpSpPr/>
            <p:nvPr/>
          </p:nvGrpSpPr>
          <p:grpSpPr>
            <a:xfrm rot="0">
              <a:off x="3500244" y="0"/>
              <a:ext cx="3438683" cy="1034611"/>
              <a:chOff x="0" y="0"/>
              <a:chExt cx="878683" cy="264373"/>
            </a:xfrm>
          </p:grpSpPr>
          <p:sp>
            <p:nvSpPr>
              <p:cNvPr name="Freeform 17" id="17"/>
              <p:cNvSpPr/>
              <p:nvPr/>
            </p:nvSpPr>
            <p:spPr>
              <a:xfrm flipH="false" flipV="false" rot="0">
                <a:off x="0" y="0"/>
                <a:ext cx="878683" cy="264373"/>
              </a:xfrm>
              <a:custGeom>
                <a:avLst/>
                <a:gdLst/>
                <a:ahLst/>
                <a:cxnLst/>
                <a:rect r="r" b="b" t="t" l="l"/>
                <a:pathLst>
                  <a:path h="264373" w="878683">
                    <a:moveTo>
                      <a:pt x="0" y="0"/>
                    </a:moveTo>
                    <a:lnTo>
                      <a:pt x="878683" y="0"/>
                    </a:lnTo>
                    <a:lnTo>
                      <a:pt x="878683" y="264373"/>
                    </a:lnTo>
                    <a:lnTo>
                      <a:pt x="0" y="264373"/>
                    </a:lnTo>
                    <a:close/>
                  </a:path>
                </a:pathLst>
              </a:custGeom>
              <a:solidFill>
                <a:srgbClr val="206A87"/>
              </a:solidFill>
            </p:spPr>
          </p:sp>
          <p:sp>
            <p:nvSpPr>
              <p:cNvPr name="TextBox 18" id="18"/>
              <p:cNvSpPr txBox="true"/>
              <p:nvPr/>
            </p:nvSpPr>
            <p:spPr>
              <a:xfrm>
                <a:off x="0" y="-57150"/>
                <a:ext cx="878683" cy="321523"/>
              </a:xfrm>
              <a:prstGeom prst="rect">
                <a:avLst/>
              </a:prstGeom>
            </p:spPr>
            <p:txBody>
              <a:bodyPr anchor="ctr" rtlCol="false" tIns="39270" lIns="39270" bIns="39270" rIns="39270"/>
              <a:lstStyle/>
              <a:p>
                <a:pPr algn="ctr">
                  <a:lnSpc>
                    <a:spcPts val="3000"/>
                  </a:lnSpc>
                </a:pPr>
              </a:p>
            </p:txBody>
          </p:sp>
        </p:grpSp>
        <p:grpSp>
          <p:nvGrpSpPr>
            <p:cNvPr name="Group 19" id="19"/>
            <p:cNvGrpSpPr/>
            <p:nvPr/>
          </p:nvGrpSpPr>
          <p:grpSpPr>
            <a:xfrm rot="0">
              <a:off x="0" y="2137406"/>
              <a:ext cx="5332934" cy="1034611"/>
              <a:chOff x="0" y="0"/>
              <a:chExt cx="1362718" cy="264373"/>
            </a:xfrm>
          </p:grpSpPr>
          <p:sp>
            <p:nvSpPr>
              <p:cNvPr name="Freeform 20" id="20"/>
              <p:cNvSpPr/>
              <p:nvPr/>
            </p:nvSpPr>
            <p:spPr>
              <a:xfrm flipH="false" flipV="false" rot="0">
                <a:off x="0" y="0"/>
                <a:ext cx="1362718" cy="264373"/>
              </a:xfrm>
              <a:custGeom>
                <a:avLst/>
                <a:gdLst/>
                <a:ahLst/>
                <a:cxnLst/>
                <a:rect r="r" b="b" t="t" l="l"/>
                <a:pathLst>
                  <a:path h="264373" w="1362718">
                    <a:moveTo>
                      <a:pt x="0" y="0"/>
                    </a:moveTo>
                    <a:lnTo>
                      <a:pt x="1362718" y="0"/>
                    </a:lnTo>
                    <a:lnTo>
                      <a:pt x="1362718" y="264373"/>
                    </a:lnTo>
                    <a:lnTo>
                      <a:pt x="0" y="264373"/>
                    </a:lnTo>
                    <a:close/>
                  </a:path>
                </a:pathLst>
              </a:custGeom>
              <a:solidFill>
                <a:srgbClr val="206A87"/>
              </a:solidFill>
            </p:spPr>
          </p:sp>
          <p:sp>
            <p:nvSpPr>
              <p:cNvPr name="TextBox 21" id="21"/>
              <p:cNvSpPr txBox="true"/>
              <p:nvPr/>
            </p:nvSpPr>
            <p:spPr>
              <a:xfrm>
                <a:off x="0" y="-57150"/>
                <a:ext cx="1362718" cy="321523"/>
              </a:xfrm>
              <a:prstGeom prst="rect">
                <a:avLst/>
              </a:prstGeom>
            </p:spPr>
            <p:txBody>
              <a:bodyPr anchor="ctr" rtlCol="false" tIns="39270" lIns="39270" bIns="39270" rIns="39270"/>
              <a:lstStyle/>
              <a:p>
                <a:pPr algn="ctr">
                  <a:lnSpc>
                    <a:spcPts val="3000"/>
                  </a:lnSpc>
                </a:pPr>
              </a:p>
            </p:txBody>
          </p:sp>
        </p:grpSp>
        <p:grpSp>
          <p:nvGrpSpPr>
            <p:cNvPr name="Group 22" id="22"/>
            <p:cNvGrpSpPr/>
            <p:nvPr/>
          </p:nvGrpSpPr>
          <p:grpSpPr>
            <a:xfrm rot="0">
              <a:off x="6025650" y="2137406"/>
              <a:ext cx="5328625" cy="967197"/>
              <a:chOff x="0" y="0"/>
              <a:chExt cx="1361617" cy="247147"/>
            </a:xfrm>
          </p:grpSpPr>
          <p:sp>
            <p:nvSpPr>
              <p:cNvPr name="Freeform 23" id="23"/>
              <p:cNvSpPr/>
              <p:nvPr/>
            </p:nvSpPr>
            <p:spPr>
              <a:xfrm flipH="false" flipV="false" rot="0">
                <a:off x="0" y="0"/>
                <a:ext cx="1361617" cy="247147"/>
              </a:xfrm>
              <a:custGeom>
                <a:avLst/>
                <a:gdLst/>
                <a:ahLst/>
                <a:cxnLst/>
                <a:rect r="r" b="b" t="t" l="l"/>
                <a:pathLst>
                  <a:path h="247147" w="1361617">
                    <a:moveTo>
                      <a:pt x="0" y="0"/>
                    </a:moveTo>
                    <a:lnTo>
                      <a:pt x="1361617" y="0"/>
                    </a:lnTo>
                    <a:lnTo>
                      <a:pt x="1361617" y="247147"/>
                    </a:lnTo>
                    <a:lnTo>
                      <a:pt x="0" y="247147"/>
                    </a:lnTo>
                    <a:close/>
                  </a:path>
                </a:pathLst>
              </a:custGeom>
              <a:solidFill>
                <a:srgbClr val="206A87"/>
              </a:solidFill>
            </p:spPr>
          </p:sp>
          <p:sp>
            <p:nvSpPr>
              <p:cNvPr name="TextBox 24" id="24"/>
              <p:cNvSpPr txBox="true"/>
              <p:nvPr/>
            </p:nvSpPr>
            <p:spPr>
              <a:xfrm>
                <a:off x="0" y="-57150"/>
                <a:ext cx="1361617" cy="304297"/>
              </a:xfrm>
              <a:prstGeom prst="rect">
                <a:avLst/>
              </a:prstGeom>
            </p:spPr>
            <p:txBody>
              <a:bodyPr anchor="ctr" rtlCol="false" tIns="39270" lIns="39270" bIns="39270" rIns="39270"/>
              <a:lstStyle/>
              <a:p>
                <a:pPr algn="ctr">
                  <a:lnSpc>
                    <a:spcPts val="3000"/>
                  </a:lnSpc>
                </a:pPr>
              </a:p>
            </p:txBody>
          </p:sp>
        </p:grpSp>
        <p:sp>
          <p:nvSpPr>
            <p:cNvPr name="AutoShape 25" id="25"/>
            <p:cNvSpPr/>
            <p:nvPr/>
          </p:nvSpPr>
          <p:spPr>
            <a:xfrm>
              <a:off x="2302297" y="1586008"/>
              <a:ext cx="5984023" cy="0"/>
            </a:xfrm>
            <a:prstGeom prst="line">
              <a:avLst/>
            </a:prstGeom>
            <a:ln cap="flat" w="38100">
              <a:solidFill>
                <a:srgbClr val="206A87"/>
              </a:solidFill>
              <a:prstDash val="solid"/>
              <a:headEnd type="none" len="sm" w="sm"/>
              <a:tailEnd type="none" len="sm" w="sm"/>
            </a:ln>
          </p:spPr>
        </p:sp>
        <p:sp>
          <p:nvSpPr>
            <p:cNvPr name="AutoShape 26" id="26"/>
            <p:cNvSpPr/>
            <p:nvPr/>
          </p:nvSpPr>
          <p:spPr>
            <a:xfrm flipH="true">
              <a:off x="5219585" y="1042051"/>
              <a:ext cx="18171" cy="543957"/>
            </a:xfrm>
            <a:prstGeom prst="line">
              <a:avLst/>
            </a:prstGeom>
            <a:ln cap="flat" w="38100">
              <a:solidFill>
                <a:srgbClr val="206A87"/>
              </a:solidFill>
              <a:prstDash val="solid"/>
              <a:headEnd type="none" len="sm" w="sm"/>
              <a:tailEnd type="arrow" len="sm" w="med"/>
            </a:ln>
          </p:spPr>
        </p:sp>
        <p:sp>
          <p:nvSpPr>
            <p:cNvPr name="AutoShape 27" id="27"/>
            <p:cNvSpPr/>
            <p:nvPr/>
          </p:nvSpPr>
          <p:spPr>
            <a:xfrm flipH="true">
              <a:off x="2264503" y="1586664"/>
              <a:ext cx="18171" cy="543957"/>
            </a:xfrm>
            <a:prstGeom prst="line">
              <a:avLst/>
            </a:prstGeom>
            <a:ln cap="flat" w="38100">
              <a:solidFill>
                <a:srgbClr val="206A87"/>
              </a:solidFill>
              <a:prstDash val="solid"/>
              <a:headEnd type="none" len="sm" w="sm"/>
              <a:tailEnd type="arrow" len="sm" w="med"/>
            </a:ln>
          </p:spPr>
        </p:sp>
        <p:sp>
          <p:nvSpPr>
            <p:cNvPr name="AutoShape 28" id="28"/>
            <p:cNvSpPr/>
            <p:nvPr/>
          </p:nvSpPr>
          <p:spPr>
            <a:xfrm flipH="true">
              <a:off x="2321921" y="3212004"/>
              <a:ext cx="18171" cy="543957"/>
            </a:xfrm>
            <a:prstGeom prst="line">
              <a:avLst/>
            </a:prstGeom>
            <a:ln cap="flat" w="38100">
              <a:solidFill>
                <a:srgbClr val="206A87"/>
              </a:solidFill>
              <a:prstDash val="solid"/>
              <a:headEnd type="none" len="sm" w="sm"/>
              <a:tailEnd type="arrow" len="sm" w="med"/>
            </a:ln>
          </p:spPr>
        </p:sp>
        <p:sp>
          <p:nvSpPr>
            <p:cNvPr name="AutoShape 29" id="29"/>
            <p:cNvSpPr/>
            <p:nvPr/>
          </p:nvSpPr>
          <p:spPr>
            <a:xfrm>
              <a:off x="8154503" y="3172017"/>
              <a:ext cx="0" cy="697368"/>
            </a:xfrm>
            <a:prstGeom prst="line">
              <a:avLst/>
            </a:prstGeom>
            <a:ln cap="flat" w="38100">
              <a:solidFill>
                <a:srgbClr val="206A87"/>
              </a:solidFill>
              <a:prstDash val="solid"/>
              <a:headEnd type="none" len="sm" w="sm"/>
              <a:tailEnd type="arrow" len="sm" w="med"/>
            </a:ln>
          </p:spPr>
        </p:sp>
        <p:sp>
          <p:nvSpPr>
            <p:cNvPr name="AutoShape 30" id="30"/>
            <p:cNvSpPr/>
            <p:nvPr/>
          </p:nvSpPr>
          <p:spPr>
            <a:xfrm flipH="true">
              <a:off x="8277235" y="1592793"/>
              <a:ext cx="18171" cy="543957"/>
            </a:xfrm>
            <a:prstGeom prst="line">
              <a:avLst/>
            </a:prstGeom>
            <a:ln cap="flat" w="38100">
              <a:solidFill>
                <a:srgbClr val="206A87"/>
              </a:solidFill>
              <a:prstDash val="solid"/>
              <a:headEnd type="none" len="sm" w="sm"/>
              <a:tailEnd type="arrow" len="sm" w="med"/>
            </a:ln>
          </p:spPr>
        </p:sp>
        <p:sp>
          <p:nvSpPr>
            <p:cNvPr name="TextBox 31" id="31"/>
            <p:cNvSpPr txBox="true"/>
            <p:nvPr/>
          </p:nvSpPr>
          <p:spPr>
            <a:xfrm rot="0">
              <a:off x="3663685" y="236390"/>
              <a:ext cx="3111800" cy="371308"/>
            </a:xfrm>
            <a:prstGeom prst="rect">
              <a:avLst/>
            </a:prstGeom>
          </p:spPr>
          <p:txBody>
            <a:bodyPr anchor="t" rtlCol="false" tIns="0" lIns="0" bIns="0" rIns="0">
              <a:spAutoFit/>
            </a:bodyPr>
            <a:lstStyle/>
            <a:p>
              <a:pPr algn="ctr">
                <a:lnSpc>
                  <a:spcPts val="2319"/>
                </a:lnSpc>
                <a:spcBef>
                  <a:spcPct val="0"/>
                </a:spcBef>
              </a:pPr>
              <a:r>
                <a:rPr lang="en-US" b="true" sz="1546">
                  <a:solidFill>
                    <a:srgbClr val="000000"/>
                  </a:solidFill>
                  <a:latin typeface="Montserrat Bold"/>
                  <a:ea typeface="Montserrat Bold"/>
                  <a:cs typeface="Montserrat Bold"/>
                  <a:sym typeface="Montserrat Bold"/>
                </a:rPr>
                <a:t>T_ECS_sec_out_ref</a:t>
              </a:r>
            </a:p>
          </p:txBody>
        </p:sp>
        <p:sp>
          <p:nvSpPr>
            <p:cNvPr name="TextBox 32" id="32"/>
            <p:cNvSpPr txBox="true"/>
            <p:nvPr/>
          </p:nvSpPr>
          <p:spPr>
            <a:xfrm rot="0">
              <a:off x="0" y="2440482"/>
              <a:ext cx="5346719" cy="371308"/>
            </a:xfrm>
            <a:prstGeom prst="rect">
              <a:avLst/>
            </a:prstGeom>
          </p:spPr>
          <p:txBody>
            <a:bodyPr anchor="t" rtlCol="false" tIns="0" lIns="0" bIns="0" rIns="0">
              <a:spAutoFit/>
            </a:bodyPr>
            <a:lstStyle/>
            <a:p>
              <a:pPr algn="ctr">
                <a:lnSpc>
                  <a:spcPts val="2319"/>
                </a:lnSpc>
                <a:spcBef>
                  <a:spcPct val="0"/>
                </a:spcBef>
              </a:pPr>
              <a:r>
                <a:rPr lang="en-US" b="true" sz="1546">
                  <a:solidFill>
                    <a:srgbClr val="000000"/>
                  </a:solidFill>
                  <a:latin typeface="Montserrat Bold"/>
                  <a:ea typeface="Montserrat Bold"/>
                  <a:cs typeface="Montserrat Bold"/>
                  <a:sym typeface="Montserrat Bold"/>
                </a:rPr>
                <a:t>T_ch_mesurée &lt; T_ECS_sec_out_ref</a:t>
              </a:r>
            </a:p>
          </p:txBody>
        </p:sp>
        <p:sp>
          <p:nvSpPr>
            <p:cNvPr name="TextBox 33" id="33"/>
            <p:cNvSpPr txBox="true"/>
            <p:nvPr/>
          </p:nvSpPr>
          <p:spPr>
            <a:xfrm rot="0">
              <a:off x="6025650" y="2440482"/>
              <a:ext cx="5328625" cy="371308"/>
            </a:xfrm>
            <a:prstGeom prst="rect">
              <a:avLst/>
            </a:prstGeom>
          </p:spPr>
          <p:txBody>
            <a:bodyPr anchor="t" rtlCol="false" tIns="0" lIns="0" bIns="0" rIns="0">
              <a:spAutoFit/>
            </a:bodyPr>
            <a:lstStyle/>
            <a:p>
              <a:pPr algn="ctr">
                <a:lnSpc>
                  <a:spcPts val="2319"/>
                </a:lnSpc>
                <a:spcBef>
                  <a:spcPct val="0"/>
                </a:spcBef>
              </a:pPr>
              <a:r>
                <a:rPr lang="en-US" b="true" sz="1546">
                  <a:solidFill>
                    <a:srgbClr val="000000"/>
                  </a:solidFill>
                  <a:latin typeface="Montserrat Bold"/>
                  <a:ea typeface="Montserrat Bold"/>
                  <a:cs typeface="Montserrat Bold"/>
                  <a:sym typeface="Montserrat Bold"/>
                </a:rPr>
                <a:t>T_ch_mesurée &gt; T_ECS_sec_out_ref</a:t>
              </a:r>
            </a:p>
          </p:txBody>
        </p:sp>
        <p:sp>
          <p:nvSpPr>
            <p:cNvPr name="TextBox 34" id="34"/>
            <p:cNvSpPr txBox="true"/>
            <p:nvPr/>
          </p:nvSpPr>
          <p:spPr>
            <a:xfrm rot="0">
              <a:off x="566816" y="3812235"/>
              <a:ext cx="4369820" cy="1156704"/>
            </a:xfrm>
            <a:prstGeom prst="rect">
              <a:avLst/>
            </a:prstGeom>
          </p:spPr>
          <p:txBody>
            <a:bodyPr anchor="t" rtlCol="false" tIns="0" lIns="0" bIns="0" rIns="0">
              <a:spAutoFit/>
            </a:bodyPr>
            <a:lstStyle/>
            <a:p>
              <a:pPr algn="ctr">
                <a:lnSpc>
                  <a:spcPts val="2319"/>
                </a:lnSpc>
              </a:pPr>
              <a:r>
                <a:rPr lang="en-US" sz="1546">
                  <a:solidFill>
                    <a:srgbClr val="000000"/>
                  </a:solidFill>
                  <a:latin typeface="Montserrat"/>
                  <a:ea typeface="Montserrat"/>
                  <a:cs typeface="Montserrat"/>
                  <a:sym typeface="Montserrat"/>
                </a:rPr>
                <a:t>Vanne 3 voie s’ouvre d’avantage vers</a:t>
              </a:r>
            </a:p>
            <a:p>
              <a:pPr algn="ctr">
                <a:lnSpc>
                  <a:spcPts val="2319"/>
                </a:lnSpc>
                <a:spcBef>
                  <a:spcPct val="0"/>
                </a:spcBef>
              </a:pPr>
              <a:r>
                <a:rPr lang="en-US" sz="1546">
                  <a:solidFill>
                    <a:srgbClr val="000000"/>
                  </a:solidFill>
                  <a:latin typeface="Montserrat"/>
                  <a:ea typeface="Montserrat"/>
                  <a:cs typeface="Montserrat"/>
                  <a:sym typeface="Montserrat"/>
                </a:rPr>
                <a:t> la branche m_ECS_dir</a:t>
              </a:r>
            </a:p>
          </p:txBody>
        </p:sp>
        <p:sp>
          <p:nvSpPr>
            <p:cNvPr name="TextBox 35" id="35"/>
            <p:cNvSpPr txBox="true"/>
            <p:nvPr/>
          </p:nvSpPr>
          <p:spPr>
            <a:xfrm rot="0">
              <a:off x="5969592" y="3812235"/>
              <a:ext cx="4369820" cy="1156704"/>
            </a:xfrm>
            <a:prstGeom prst="rect">
              <a:avLst/>
            </a:prstGeom>
          </p:spPr>
          <p:txBody>
            <a:bodyPr anchor="t" rtlCol="false" tIns="0" lIns="0" bIns="0" rIns="0">
              <a:spAutoFit/>
            </a:bodyPr>
            <a:lstStyle/>
            <a:p>
              <a:pPr algn="ctr">
                <a:lnSpc>
                  <a:spcPts val="2319"/>
                </a:lnSpc>
              </a:pPr>
              <a:r>
                <a:rPr lang="en-US" sz="1546">
                  <a:solidFill>
                    <a:srgbClr val="000000"/>
                  </a:solidFill>
                  <a:latin typeface="Montserrat"/>
                  <a:ea typeface="Montserrat"/>
                  <a:cs typeface="Montserrat"/>
                  <a:sym typeface="Montserrat"/>
                </a:rPr>
                <a:t>Vanne 3 voie s’ouvre d’avantage vers</a:t>
              </a:r>
            </a:p>
            <a:p>
              <a:pPr algn="ctr">
                <a:lnSpc>
                  <a:spcPts val="2319"/>
                </a:lnSpc>
                <a:spcBef>
                  <a:spcPct val="0"/>
                </a:spcBef>
              </a:pPr>
              <a:r>
                <a:rPr lang="en-US" sz="1546">
                  <a:solidFill>
                    <a:srgbClr val="000000"/>
                  </a:solidFill>
                  <a:latin typeface="Montserrat"/>
                  <a:ea typeface="Montserrat"/>
                  <a:cs typeface="Montserrat"/>
                  <a:sym typeface="Montserrat"/>
                </a:rPr>
                <a:t> le retour m_ECS_V3V</a:t>
              </a:r>
            </a:p>
          </p:txBody>
        </p:sp>
      </p:gr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17484943" y="-1874195"/>
            <a:ext cx="0" cy="6492240"/>
          </a:xfrm>
          <a:prstGeom prst="line">
            <a:avLst/>
          </a:prstGeom>
          <a:ln cap="flat" w="19050">
            <a:solidFill>
              <a:srgbClr val="206A87"/>
            </a:solidFill>
            <a:prstDash val="solid"/>
            <a:headEnd type="none" len="sm" w="sm"/>
            <a:tailEnd type="none" len="sm" w="sm"/>
          </a:ln>
        </p:spPr>
      </p:sp>
      <p:grpSp>
        <p:nvGrpSpPr>
          <p:cNvPr name="Group 3" id="3"/>
          <p:cNvGrpSpPr/>
          <p:nvPr/>
        </p:nvGrpSpPr>
        <p:grpSpPr>
          <a:xfrm rot="5400000">
            <a:off x="9052958" y="-9595034"/>
            <a:ext cx="558986" cy="19190069"/>
            <a:chOff x="0" y="0"/>
            <a:chExt cx="147223" cy="5054174"/>
          </a:xfrm>
        </p:grpSpPr>
        <p:sp>
          <p:nvSpPr>
            <p:cNvPr name="Freeform 4" id="4"/>
            <p:cNvSpPr/>
            <p:nvPr/>
          </p:nvSpPr>
          <p:spPr>
            <a:xfrm flipH="false" flipV="false" rot="0">
              <a:off x="0" y="0"/>
              <a:ext cx="147223" cy="5054174"/>
            </a:xfrm>
            <a:custGeom>
              <a:avLst/>
              <a:gdLst/>
              <a:ahLst/>
              <a:cxnLst/>
              <a:rect r="r" b="b" t="t" l="l"/>
              <a:pathLst>
                <a:path h="5054174" w="147223">
                  <a:moveTo>
                    <a:pt x="0" y="0"/>
                  </a:moveTo>
                  <a:lnTo>
                    <a:pt x="147223" y="0"/>
                  </a:lnTo>
                  <a:lnTo>
                    <a:pt x="147223" y="5054174"/>
                  </a:lnTo>
                  <a:lnTo>
                    <a:pt x="0" y="5054174"/>
                  </a:lnTo>
                  <a:close/>
                </a:path>
              </a:pathLst>
            </a:custGeom>
            <a:solidFill>
              <a:srgbClr val="206A87"/>
            </a:solidFill>
          </p:spPr>
        </p:sp>
        <p:sp>
          <p:nvSpPr>
            <p:cNvPr name="TextBox 5" id="5"/>
            <p:cNvSpPr txBox="true"/>
            <p:nvPr/>
          </p:nvSpPr>
          <p:spPr>
            <a:xfrm>
              <a:off x="0" y="-57150"/>
              <a:ext cx="147223" cy="5111324"/>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8926520" y="9046478"/>
            <a:ext cx="9361480" cy="625079"/>
            <a:chOff x="0" y="0"/>
            <a:chExt cx="12481973" cy="833439"/>
          </a:xfrm>
        </p:grpSpPr>
        <p:grpSp>
          <p:nvGrpSpPr>
            <p:cNvPr name="Group 7" id="7"/>
            <p:cNvGrpSpPr/>
            <p:nvPr/>
          </p:nvGrpSpPr>
          <p:grpSpPr>
            <a:xfrm rot="0">
              <a:off x="0" y="0"/>
              <a:ext cx="833439" cy="833439"/>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06A87"/>
              </a:solidFill>
            </p:spPr>
          </p:sp>
          <p:sp>
            <p:nvSpPr>
              <p:cNvPr name="TextBox 9" id="9"/>
              <p:cNvSpPr txBox="true"/>
              <p:nvPr/>
            </p:nvSpPr>
            <p:spPr>
              <a:xfrm>
                <a:off x="76200" y="19050"/>
                <a:ext cx="660400" cy="717550"/>
              </a:xfrm>
              <a:prstGeom prst="rect">
                <a:avLst/>
              </a:prstGeom>
            </p:spPr>
            <p:txBody>
              <a:bodyPr anchor="ctr" rtlCol="false" tIns="50800" lIns="50800" bIns="50800" rIns="50800"/>
              <a:lstStyle/>
              <a:p>
                <a:pPr algn="ctr">
                  <a:lnSpc>
                    <a:spcPts val="3000"/>
                  </a:lnSpc>
                </a:pPr>
                <a:r>
                  <a:rPr lang="en-US" sz="2000">
                    <a:solidFill>
                      <a:srgbClr val="000000"/>
                    </a:solidFill>
                    <a:latin typeface="Montserrat"/>
                    <a:ea typeface="Montserrat"/>
                    <a:cs typeface="Montserrat"/>
                    <a:sym typeface="Montserrat"/>
                  </a:rPr>
                  <a:t>9</a:t>
                </a:r>
              </a:p>
            </p:txBody>
          </p:sp>
        </p:grpSp>
        <p:sp>
          <p:nvSpPr>
            <p:cNvPr name="TextBox 10" id="10"/>
            <p:cNvSpPr txBox="true"/>
            <p:nvPr/>
          </p:nvSpPr>
          <p:spPr>
            <a:xfrm rot="0">
              <a:off x="1258228" y="12224"/>
              <a:ext cx="11223746" cy="723266"/>
            </a:xfrm>
            <a:prstGeom prst="rect">
              <a:avLst/>
            </a:prstGeom>
          </p:spPr>
          <p:txBody>
            <a:bodyPr anchor="t" rtlCol="false" tIns="0" lIns="0" bIns="0" rIns="0">
              <a:spAutoFit/>
            </a:bodyPr>
            <a:lstStyle/>
            <a:p>
              <a:pPr algn="l">
                <a:lnSpc>
                  <a:spcPts val="4799"/>
                </a:lnSpc>
              </a:pPr>
            </a:p>
          </p:txBody>
        </p:sp>
      </p:grpSp>
      <p:sp>
        <p:nvSpPr>
          <p:cNvPr name="Freeform 11" id="11"/>
          <p:cNvSpPr/>
          <p:nvPr/>
        </p:nvSpPr>
        <p:spPr>
          <a:xfrm flipH="false" flipV="false" rot="0">
            <a:off x="2371994" y="2822544"/>
            <a:ext cx="2762265" cy="4641912"/>
          </a:xfrm>
          <a:custGeom>
            <a:avLst/>
            <a:gdLst/>
            <a:ahLst/>
            <a:cxnLst/>
            <a:rect r="r" b="b" t="t" l="l"/>
            <a:pathLst>
              <a:path h="4641912" w="2762265">
                <a:moveTo>
                  <a:pt x="0" y="0"/>
                </a:moveTo>
                <a:lnTo>
                  <a:pt x="2762265" y="0"/>
                </a:lnTo>
                <a:lnTo>
                  <a:pt x="2762265" y="4641912"/>
                </a:lnTo>
                <a:lnTo>
                  <a:pt x="0" y="4641912"/>
                </a:lnTo>
                <a:lnTo>
                  <a:pt x="0" y="0"/>
                </a:lnTo>
                <a:close/>
              </a:path>
            </a:pathLst>
          </a:custGeom>
          <a:blipFill>
            <a:blip r:embed="rId2"/>
            <a:stretch>
              <a:fillRect l="0" t="0" r="0" b="0"/>
            </a:stretch>
          </a:blipFill>
        </p:spPr>
      </p:sp>
      <p:sp>
        <p:nvSpPr>
          <p:cNvPr name="TextBox 12" id="12"/>
          <p:cNvSpPr txBox="true"/>
          <p:nvPr/>
        </p:nvSpPr>
        <p:spPr>
          <a:xfrm rot="0">
            <a:off x="1335266" y="565419"/>
            <a:ext cx="9827592" cy="652836"/>
          </a:xfrm>
          <a:prstGeom prst="rect">
            <a:avLst/>
          </a:prstGeom>
        </p:spPr>
        <p:txBody>
          <a:bodyPr anchor="t" rtlCol="false" tIns="0" lIns="0" bIns="0" rIns="0">
            <a:spAutoFit/>
          </a:bodyPr>
          <a:lstStyle/>
          <a:p>
            <a:pPr algn="l">
              <a:lnSpc>
                <a:spcPts val="4812"/>
              </a:lnSpc>
            </a:pPr>
            <a:r>
              <a:rPr lang="en-US" sz="4043" b="true">
                <a:solidFill>
                  <a:srgbClr val="206A87"/>
                </a:solidFill>
                <a:latin typeface="Poppins Bold"/>
                <a:ea typeface="Poppins Bold"/>
                <a:cs typeface="Poppins Bold"/>
                <a:sym typeface="Poppins Bold"/>
              </a:rPr>
              <a:t>Résultats et interprétation </a:t>
            </a:r>
          </a:p>
        </p:txBody>
      </p:sp>
      <p:sp>
        <p:nvSpPr>
          <p:cNvPr name="TextBox 13" id="13"/>
          <p:cNvSpPr txBox="true"/>
          <p:nvPr/>
        </p:nvSpPr>
        <p:spPr>
          <a:xfrm rot="0">
            <a:off x="1335266" y="1189680"/>
            <a:ext cx="11351492" cy="412806"/>
          </a:xfrm>
          <a:prstGeom prst="rect">
            <a:avLst/>
          </a:prstGeom>
        </p:spPr>
        <p:txBody>
          <a:bodyPr anchor="t" rtlCol="false" tIns="0" lIns="0" bIns="0" rIns="0">
            <a:spAutoFit/>
          </a:bodyPr>
          <a:lstStyle/>
          <a:p>
            <a:pPr algn="l">
              <a:lnSpc>
                <a:spcPts val="3027"/>
              </a:lnSpc>
            </a:pPr>
            <a:r>
              <a:rPr lang="en-US" sz="2543" b="true">
                <a:solidFill>
                  <a:srgbClr val="000000"/>
                </a:solidFill>
                <a:latin typeface="Poppins Bold"/>
                <a:ea typeface="Poppins Bold"/>
                <a:cs typeface="Poppins Bold"/>
                <a:sym typeface="Poppins Bold"/>
              </a:rPr>
              <a:t>Architecture ECS et  chauffage en parallèle avec stockage en aval : </a:t>
            </a:r>
          </a:p>
        </p:txBody>
      </p:sp>
      <p:sp>
        <p:nvSpPr>
          <p:cNvPr name="TextBox 14" id="14"/>
          <p:cNvSpPr txBox="true"/>
          <p:nvPr/>
        </p:nvSpPr>
        <p:spPr>
          <a:xfrm rot="-5400000">
            <a:off x="15147461" y="5959478"/>
            <a:ext cx="4627339" cy="460812"/>
          </a:xfrm>
          <a:prstGeom prst="rect">
            <a:avLst/>
          </a:prstGeom>
        </p:spPr>
        <p:txBody>
          <a:bodyPr anchor="t" rtlCol="false" tIns="0" lIns="0" bIns="0" rIns="0">
            <a:spAutoFit/>
          </a:bodyPr>
          <a:lstStyle/>
          <a:p>
            <a:pPr algn="l">
              <a:lnSpc>
                <a:spcPts val="3384"/>
              </a:lnSpc>
            </a:pPr>
            <a:r>
              <a:rPr lang="en-US" sz="2843" spc="730">
                <a:solidFill>
                  <a:srgbClr val="000000"/>
                </a:solidFill>
                <a:latin typeface="Poppins"/>
                <a:ea typeface="Poppins"/>
                <a:cs typeface="Poppins"/>
                <a:sym typeface="Poppins"/>
              </a:rPr>
              <a:t>2024 - 2025</a:t>
            </a:r>
          </a:p>
        </p:txBody>
      </p:sp>
      <p:grpSp>
        <p:nvGrpSpPr>
          <p:cNvPr name="Group 15" id="15"/>
          <p:cNvGrpSpPr/>
          <p:nvPr/>
        </p:nvGrpSpPr>
        <p:grpSpPr>
          <a:xfrm rot="0">
            <a:off x="6249062" y="2768567"/>
            <a:ext cx="10558454" cy="4285075"/>
            <a:chOff x="0" y="0"/>
            <a:chExt cx="14077938" cy="5713433"/>
          </a:xfrm>
        </p:grpSpPr>
        <p:sp>
          <p:nvSpPr>
            <p:cNvPr name="AutoShape 16" id="16"/>
            <p:cNvSpPr/>
            <p:nvPr/>
          </p:nvSpPr>
          <p:spPr>
            <a:xfrm flipH="true">
              <a:off x="5316352" y="4102403"/>
              <a:ext cx="19421" cy="581378"/>
            </a:xfrm>
            <a:prstGeom prst="line">
              <a:avLst/>
            </a:prstGeom>
            <a:ln cap="flat" w="40721">
              <a:solidFill>
                <a:srgbClr val="206A87"/>
              </a:solidFill>
              <a:prstDash val="solid"/>
              <a:headEnd type="none" len="sm" w="sm"/>
              <a:tailEnd type="arrow" len="sm" w="med"/>
            </a:ln>
          </p:spPr>
        </p:sp>
        <p:grpSp>
          <p:nvGrpSpPr>
            <p:cNvPr name="Group 17" id="17"/>
            <p:cNvGrpSpPr/>
            <p:nvPr/>
          </p:nvGrpSpPr>
          <p:grpSpPr>
            <a:xfrm rot="0">
              <a:off x="6637104" y="2406587"/>
              <a:ext cx="4250349" cy="1075749"/>
              <a:chOff x="0" y="0"/>
              <a:chExt cx="1016180" cy="257192"/>
            </a:xfrm>
          </p:grpSpPr>
          <p:sp>
            <p:nvSpPr>
              <p:cNvPr name="Freeform 18" id="18"/>
              <p:cNvSpPr/>
              <p:nvPr/>
            </p:nvSpPr>
            <p:spPr>
              <a:xfrm flipH="false" flipV="false" rot="0">
                <a:off x="0" y="0"/>
                <a:ext cx="1016180" cy="257192"/>
              </a:xfrm>
              <a:custGeom>
                <a:avLst/>
                <a:gdLst/>
                <a:ahLst/>
                <a:cxnLst/>
                <a:rect r="r" b="b" t="t" l="l"/>
                <a:pathLst>
                  <a:path h="257192" w="1016180">
                    <a:moveTo>
                      <a:pt x="0" y="0"/>
                    </a:moveTo>
                    <a:lnTo>
                      <a:pt x="1016180" y="0"/>
                    </a:lnTo>
                    <a:lnTo>
                      <a:pt x="1016180" y="257192"/>
                    </a:lnTo>
                    <a:lnTo>
                      <a:pt x="0" y="257192"/>
                    </a:lnTo>
                    <a:close/>
                  </a:path>
                </a:pathLst>
              </a:custGeom>
              <a:solidFill>
                <a:srgbClr val="206A87"/>
              </a:solidFill>
            </p:spPr>
          </p:sp>
          <p:sp>
            <p:nvSpPr>
              <p:cNvPr name="TextBox 19" id="19"/>
              <p:cNvSpPr txBox="true"/>
              <p:nvPr/>
            </p:nvSpPr>
            <p:spPr>
              <a:xfrm>
                <a:off x="0" y="-47625"/>
                <a:ext cx="1016180" cy="304817"/>
              </a:xfrm>
              <a:prstGeom prst="rect">
                <a:avLst/>
              </a:prstGeom>
            </p:spPr>
            <p:txBody>
              <a:bodyPr anchor="ctr" rtlCol="false" tIns="39270" lIns="39270" bIns="39270" rIns="39270"/>
              <a:lstStyle/>
              <a:p>
                <a:pPr algn="ctr">
                  <a:lnSpc>
                    <a:spcPts val="2999"/>
                  </a:lnSpc>
                </a:pPr>
              </a:p>
            </p:txBody>
          </p:sp>
        </p:grpSp>
        <p:sp>
          <p:nvSpPr>
            <p:cNvPr name="AutoShape 20" id="20"/>
            <p:cNvSpPr/>
            <p:nvPr/>
          </p:nvSpPr>
          <p:spPr>
            <a:xfrm>
              <a:off x="5356747" y="4101702"/>
              <a:ext cx="6395684" cy="0"/>
            </a:xfrm>
            <a:prstGeom prst="line">
              <a:avLst/>
            </a:prstGeom>
            <a:ln cap="flat" w="40721">
              <a:solidFill>
                <a:srgbClr val="206A87"/>
              </a:solidFill>
              <a:prstDash val="solid"/>
              <a:headEnd type="none" len="sm" w="sm"/>
              <a:tailEnd type="none" len="sm" w="sm"/>
            </a:ln>
          </p:spPr>
        </p:sp>
        <p:sp>
          <p:nvSpPr>
            <p:cNvPr name="AutoShape 21" id="21"/>
            <p:cNvSpPr/>
            <p:nvPr/>
          </p:nvSpPr>
          <p:spPr>
            <a:xfrm flipH="true">
              <a:off x="8828280" y="3483016"/>
              <a:ext cx="19421" cy="581378"/>
            </a:xfrm>
            <a:prstGeom prst="line">
              <a:avLst/>
            </a:prstGeom>
            <a:ln cap="flat" w="40721">
              <a:solidFill>
                <a:srgbClr val="206A87"/>
              </a:solidFill>
              <a:prstDash val="solid"/>
              <a:headEnd type="none" len="sm" w="sm"/>
              <a:tailEnd type="arrow" len="sm" w="med"/>
            </a:ln>
          </p:spPr>
        </p:sp>
        <p:sp>
          <p:nvSpPr>
            <p:cNvPr name="AutoShape 22" id="22"/>
            <p:cNvSpPr/>
            <p:nvPr/>
          </p:nvSpPr>
          <p:spPr>
            <a:xfrm flipH="true">
              <a:off x="11742721" y="4108953"/>
              <a:ext cx="19421" cy="581378"/>
            </a:xfrm>
            <a:prstGeom prst="line">
              <a:avLst/>
            </a:prstGeom>
            <a:ln cap="flat" w="40721">
              <a:solidFill>
                <a:srgbClr val="206A87"/>
              </a:solidFill>
              <a:prstDash val="solid"/>
              <a:headEnd type="none" len="sm" w="sm"/>
              <a:tailEnd type="arrow" len="sm" w="med"/>
            </a:ln>
          </p:spPr>
        </p:sp>
        <p:sp>
          <p:nvSpPr>
            <p:cNvPr name="TextBox 23" id="23"/>
            <p:cNvSpPr txBox="true"/>
            <p:nvPr/>
          </p:nvSpPr>
          <p:spPr>
            <a:xfrm rot="0">
              <a:off x="6637104" y="2698304"/>
              <a:ext cx="4250349" cy="383395"/>
            </a:xfrm>
            <a:prstGeom prst="rect">
              <a:avLst/>
            </a:prstGeom>
          </p:spPr>
          <p:txBody>
            <a:bodyPr anchor="t" rtlCol="false" tIns="0" lIns="0" bIns="0" rIns="0">
              <a:spAutoFit/>
            </a:bodyPr>
            <a:lstStyle/>
            <a:p>
              <a:pPr algn="ctr">
                <a:lnSpc>
                  <a:spcPts val="2478"/>
                </a:lnSpc>
                <a:spcBef>
                  <a:spcPct val="0"/>
                </a:spcBef>
              </a:pPr>
              <a:r>
                <a:rPr lang="en-US" b="true" sz="1652">
                  <a:solidFill>
                    <a:srgbClr val="000000"/>
                  </a:solidFill>
                  <a:latin typeface="Montserrat Bold"/>
                  <a:ea typeface="Montserrat Bold"/>
                  <a:cs typeface="Montserrat Bold"/>
                  <a:sym typeface="Montserrat Bold"/>
                </a:rPr>
                <a:t>T_ECS_n &lt; T_ECS_sec_out </a:t>
              </a:r>
            </a:p>
          </p:txBody>
        </p:sp>
        <p:sp>
          <p:nvSpPr>
            <p:cNvPr name="TextBox 24" id="24"/>
            <p:cNvSpPr txBox="true"/>
            <p:nvPr/>
          </p:nvSpPr>
          <p:spPr>
            <a:xfrm rot="0">
              <a:off x="3264836" y="4799720"/>
              <a:ext cx="4670435" cy="803108"/>
            </a:xfrm>
            <a:prstGeom prst="rect">
              <a:avLst/>
            </a:prstGeom>
          </p:spPr>
          <p:txBody>
            <a:bodyPr anchor="t" rtlCol="false" tIns="0" lIns="0" bIns="0" rIns="0">
              <a:spAutoFit/>
            </a:bodyPr>
            <a:lstStyle/>
            <a:p>
              <a:pPr algn="ctr">
                <a:lnSpc>
                  <a:spcPts val="2478"/>
                </a:lnSpc>
                <a:spcBef>
                  <a:spcPct val="0"/>
                </a:spcBef>
              </a:pPr>
              <a:r>
                <a:rPr lang="en-US" sz="1652">
                  <a:solidFill>
                    <a:srgbClr val="000000"/>
                  </a:solidFill>
                  <a:latin typeface="Montserrat"/>
                  <a:ea typeface="Montserrat"/>
                  <a:cs typeface="Montserrat"/>
                  <a:sym typeface="Montserrat"/>
                </a:rPr>
                <a:t>On prend plus d’eau venant de l’échangeur ECS</a:t>
              </a:r>
            </a:p>
          </p:txBody>
        </p:sp>
        <p:sp>
          <p:nvSpPr>
            <p:cNvPr name="TextBox 25" id="25"/>
            <p:cNvSpPr txBox="true"/>
            <p:nvPr/>
          </p:nvSpPr>
          <p:spPr>
            <a:xfrm rot="0">
              <a:off x="9407503" y="4910325"/>
              <a:ext cx="4670435" cy="803108"/>
            </a:xfrm>
            <a:prstGeom prst="rect">
              <a:avLst/>
            </a:prstGeom>
          </p:spPr>
          <p:txBody>
            <a:bodyPr anchor="t" rtlCol="false" tIns="0" lIns="0" bIns="0" rIns="0">
              <a:spAutoFit/>
            </a:bodyPr>
            <a:lstStyle/>
            <a:p>
              <a:pPr algn="ctr">
                <a:lnSpc>
                  <a:spcPts val="2478"/>
                </a:lnSpc>
                <a:spcBef>
                  <a:spcPct val="0"/>
                </a:spcBef>
              </a:pPr>
              <a:r>
                <a:rPr lang="en-US" sz="1652">
                  <a:solidFill>
                    <a:srgbClr val="000000"/>
                  </a:solidFill>
                  <a:latin typeface="Montserrat"/>
                  <a:ea typeface="Montserrat"/>
                  <a:cs typeface="Montserrat"/>
                  <a:sym typeface="Montserrat"/>
                </a:rPr>
                <a:t>on prend plus d’eau chaude du ballon</a:t>
              </a:r>
            </a:p>
          </p:txBody>
        </p:sp>
        <p:sp>
          <p:nvSpPr>
            <p:cNvPr name="TextBox 26" id="26"/>
            <p:cNvSpPr txBox="true"/>
            <p:nvPr/>
          </p:nvSpPr>
          <p:spPr>
            <a:xfrm rot="0">
              <a:off x="0" y="2349437"/>
              <a:ext cx="6637104" cy="1378509"/>
            </a:xfrm>
            <a:prstGeom prst="rect">
              <a:avLst/>
            </a:prstGeom>
          </p:spPr>
          <p:txBody>
            <a:bodyPr anchor="t" rtlCol="false" tIns="0" lIns="0" bIns="0" rIns="0">
              <a:spAutoFit/>
            </a:bodyPr>
            <a:lstStyle/>
            <a:p>
              <a:pPr algn="l">
                <a:lnSpc>
                  <a:spcPts val="2878"/>
                </a:lnSpc>
              </a:pPr>
              <a:r>
                <a:rPr lang="en-US" sz="1919">
                  <a:solidFill>
                    <a:srgbClr val="000000"/>
                  </a:solidFill>
                  <a:latin typeface="Montserrat"/>
                  <a:ea typeface="Montserrat"/>
                  <a:cs typeface="Montserrat"/>
                  <a:sym typeface="Montserrat"/>
                </a:rPr>
                <a:t>5</a:t>
              </a:r>
              <a:r>
                <a:rPr lang="en-US" sz="1919">
                  <a:solidFill>
                    <a:srgbClr val="000000"/>
                  </a:solidFill>
                  <a:latin typeface="Montserrat"/>
                  <a:ea typeface="Montserrat"/>
                  <a:cs typeface="Montserrat"/>
                  <a:sym typeface="Montserrat"/>
                </a:rPr>
                <a:t>5</a:t>
              </a:r>
              <a:r>
                <a:rPr lang="en-US" sz="1919">
                  <a:solidFill>
                    <a:srgbClr val="000000"/>
                  </a:solidFill>
                  <a:latin typeface="Montserrat"/>
                  <a:ea typeface="Montserrat"/>
                  <a:cs typeface="Montserrat"/>
                  <a:sym typeface="Montserrat"/>
                </a:rPr>
                <a:t>T_ECS_n&lt;60   : </a:t>
              </a:r>
              <a:r>
                <a:rPr lang="en-US" sz="1919" b="true">
                  <a:solidFill>
                    <a:srgbClr val="000000"/>
                  </a:solidFill>
                  <a:latin typeface="Montserrat Bold"/>
                  <a:ea typeface="Montserrat Bold"/>
                  <a:cs typeface="Montserrat Bold"/>
                  <a:sym typeface="Montserrat Bold"/>
                </a:rPr>
                <a:t>charge rapide </a:t>
              </a:r>
            </a:p>
            <a:p>
              <a:pPr algn="l">
                <a:lnSpc>
                  <a:spcPts val="2878"/>
                </a:lnSpc>
              </a:pPr>
              <a:r>
                <a:rPr lang="en-US" sz="1919">
                  <a:solidFill>
                    <a:srgbClr val="000000"/>
                  </a:solidFill>
                  <a:latin typeface="Montserrat"/>
                  <a:ea typeface="Montserrat"/>
                  <a:cs typeface="Montserrat"/>
                  <a:sym typeface="Montserrat"/>
                </a:rPr>
                <a:t>58&lt;T_ECS_1&lt;60  : </a:t>
              </a:r>
              <a:r>
                <a:rPr lang="en-US" sz="1919" b="true">
                  <a:solidFill>
                    <a:srgbClr val="000000"/>
                  </a:solidFill>
                  <a:latin typeface="Montserrat Bold"/>
                  <a:ea typeface="Montserrat Bold"/>
                  <a:cs typeface="Montserrat Bold"/>
                  <a:sym typeface="Montserrat Bold"/>
                </a:rPr>
                <a:t>charge lent </a:t>
              </a:r>
              <a:r>
                <a:rPr lang="en-US" sz="1919">
                  <a:solidFill>
                    <a:srgbClr val="000000"/>
                  </a:solidFill>
                  <a:latin typeface="Montserrat"/>
                  <a:ea typeface="Montserrat"/>
                  <a:cs typeface="Montserrat"/>
                  <a:sym typeface="Montserrat"/>
                </a:rPr>
                <a:t> </a:t>
              </a:r>
            </a:p>
            <a:p>
              <a:pPr algn="l">
                <a:lnSpc>
                  <a:spcPts val="2878"/>
                </a:lnSpc>
                <a:spcBef>
                  <a:spcPct val="0"/>
                </a:spcBef>
              </a:pPr>
              <a:r>
                <a:rPr lang="en-US" sz="1919">
                  <a:solidFill>
                    <a:srgbClr val="000000"/>
                  </a:solidFill>
                  <a:latin typeface="Montserrat"/>
                  <a:ea typeface="Montserrat"/>
                  <a:cs typeface="Montserrat"/>
                  <a:sym typeface="Montserrat"/>
                </a:rPr>
                <a:t>T_ECS_1&gt;=60</a:t>
              </a:r>
              <a:r>
                <a:rPr lang="en-US" b="true" sz="1919">
                  <a:solidFill>
                    <a:srgbClr val="000000"/>
                  </a:solidFill>
                  <a:latin typeface="Montserrat Bold"/>
                  <a:ea typeface="Montserrat Bold"/>
                  <a:cs typeface="Montserrat Bold"/>
                  <a:sym typeface="Montserrat Bold"/>
                </a:rPr>
                <a:t> : arret de charge</a:t>
              </a:r>
            </a:p>
          </p:txBody>
        </p:sp>
        <p:grpSp>
          <p:nvGrpSpPr>
            <p:cNvPr name="Group 27" id="27"/>
            <p:cNvGrpSpPr/>
            <p:nvPr/>
          </p:nvGrpSpPr>
          <p:grpSpPr>
            <a:xfrm rot="0">
              <a:off x="3743012" y="0"/>
              <a:ext cx="3675241" cy="1105786"/>
              <a:chOff x="0" y="0"/>
              <a:chExt cx="878683" cy="264373"/>
            </a:xfrm>
          </p:grpSpPr>
          <p:sp>
            <p:nvSpPr>
              <p:cNvPr name="Freeform 28" id="28"/>
              <p:cNvSpPr/>
              <p:nvPr/>
            </p:nvSpPr>
            <p:spPr>
              <a:xfrm flipH="false" flipV="false" rot="0">
                <a:off x="0" y="0"/>
                <a:ext cx="878683" cy="264373"/>
              </a:xfrm>
              <a:custGeom>
                <a:avLst/>
                <a:gdLst/>
                <a:ahLst/>
                <a:cxnLst/>
                <a:rect r="r" b="b" t="t" l="l"/>
                <a:pathLst>
                  <a:path h="264373" w="878683">
                    <a:moveTo>
                      <a:pt x="0" y="0"/>
                    </a:moveTo>
                    <a:lnTo>
                      <a:pt x="878683" y="0"/>
                    </a:lnTo>
                    <a:lnTo>
                      <a:pt x="878683" y="264373"/>
                    </a:lnTo>
                    <a:lnTo>
                      <a:pt x="0" y="264373"/>
                    </a:lnTo>
                    <a:close/>
                  </a:path>
                </a:pathLst>
              </a:custGeom>
              <a:solidFill>
                <a:srgbClr val="206A87"/>
              </a:solidFill>
            </p:spPr>
          </p:sp>
          <p:sp>
            <p:nvSpPr>
              <p:cNvPr name="TextBox 29" id="29"/>
              <p:cNvSpPr txBox="true"/>
              <p:nvPr/>
            </p:nvSpPr>
            <p:spPr>
              <a:xfrm>
                <a:off x="0" y="-47625"/>
                <a:ext cx="878683" cy="311998"/>
              </a:xfrm>
              <a:prstGeom prst="rect">
                <a:avLst/>
              </a:prstGeom>
            </p:spPr>
            <p:txBody>
              <a:bodyPr anchor="ctr" rtlCol="false" tIns="39270" lIns="39270" bIns="39270" rIns="39270"/>
              <a:lstStyle/>
              <a:p>
                <a:pPr algn="ctr">
                  <a:lnSpc>
                    <a:spcPts val="2999"/>
                  </a:lnSpc>
                </a:pPr>
              </a:p>
            </p:txBody>
          </p:sp>
        </p:grpSp>
        <p:sp>
          <p:nvSpPr>
            <p:cNvPr name="AutoShape 30" id="30"/>
            <p:cNvSpPr/>
            <p:nvPr/>
          </p:nvSpPr>
          <p:spPr>
            <a:xfrm>
              <a:off x="2462655" y="1695115"/>
              <a:ext cx="6395684" cy="0"/>
            </a:xfrm>
            <a:prstGeom prst="line">
              <a:avLst/>
            </a:prstGeom>
            <a:ln cap="flat" w="40721">
              <a:solidFill>
                <a:srgbClr val="206A87"/>
              </a:solidFill>
              <a:prstDash val="solid"/>
              <a:headEnd type="none" len="sm" w="sm"/>
              <a:tailEnd type="none" len="sm" w="sm"/>
            </a:ln>
          </p:spPr>
        </p:sp>
        <p:sp>
          <p:nvSpPr>
            <p:cNvPr name="AutoShape 31" id="31"/>
            <p:cNvSpPr/>
            <p:nvPr/>
          </p:nvSpPr>
          <p:spPr>
            <a:xfrm flipH="true">
              <a:off x="5580633" y="1113737"/>
              <a:ext cx="19421" cy="581378"/>
            </a:xfrm>
            <a:prstGeom prst="line">
              <a:avLst/>
            </a:prstGeom>
            <a:ln cap="flat" w="40721">
              <a:solidFill>
                <a:srgbClr val="206A87"/>
              </a:solidFill>
              <a:prstDash val="solid"/>
              <a:headEnd type="none" len="sm" w="sm"/>
              <a:tailEnd type="arrow" len="sm" w="med"/>
            </a:ln>
          </p:spPr>
        </p:sp>
        <p:sp>
          <p:nvSpPr>
            <p:cNvPr name="AutoShape 32" id="32"/>
            <p:cNvSpPr/>
            <p:nvPr/>
          </p:nvSpPr>
          <p:spPr>
            <a:xfrm flipH="true">
              <a:off x="2422261" y="1695816"/>
              <a:ext cx="19421" cy="581378"/>
            </a:xfrm>
            <a:prstGeom prst="line">
              <a:avLst/>
            </a:prstGeom>
            <a:ln cap="flat" w="40721">
              <a:solidFill>
                <a:srgbClr val="206A87"/>
              </a:solidFill>
              <a:prstDash val="solid"/>
              <a:headEnd type="none" len="sm" w="sm"/>
              <a:tailEnd type="arrow" len="sm" w="med"/>
            </a:ln>
          </p:spPr>
        </p:sp>
        <p:sp>
          <p:nvSpPr>
            <p:cNvPr name="AutoShape 33" id="33"/>
            <p:cNvSpPr/>
            <p:nvPr/>
          </p:nvSpPr>
          <p:spPr>
            <a:xfrm flipH="true">
              <a:off x="8848629" y="1702366"/>
              <a:ext cx="19421" cy="581378"/>
            </a:xfrm>
            <a:prstGeom prst="line">
              <a:avLst/>
            </a:prstGeom>
            <a:ln cap="flat" w="40721">
              <a:solidFill>
                <a:srgbClr val="206A87"/>
              </a:solidFill>
              <a:prstDash val="solid"/>
              <a:headEnd type="none" len="sm" w="sm"/>
              <a:tailEnd type="arrow" len="sm" w="med"/>
            </a:ln>
          </p:spPr>
        </p:sp>
        <p:sp>
          <p:nvSpPr>
            <p:cNvPr name="TextBox 34" id="34"/>
            <p:cNvSpPr txBox="true"/>
            <p:nvPr/>
          </p:nvSpPr>
          <p:spPr>
            <a:xfrm rot="0">
              <a:off x="3917697" y="266108"/>
              <a:ext cx="3325871" cy="383395"/>
            </a:xfrm>
            <a:prstGeom prst="rect">
              <a:avLst/>
            </a:prstGeom>
          </p:spPr>
          <p:txBody>
            <a:bodyPr anchor="t" rtlCol="false" tIns="0" lIns="0" bIns="0" rIns="0">
              <a:spAutoFit/>
            </a:bodyPr>
            <a:lstStyle/>
            <a:p>
              <a:pPr algn="ctr">
                <a:lnSpc>
                  <a:spcPts val="2478"/>
                </a:lnSpc>
                <a:spcBef>
                  <a:spcPct val="0"/>
                </a:spcBef>
              </a:pPr>
              <a:r>
                <a:rPr lang="en-US" b="true" sz="1652">
                  <a:solidFill>
                    <a:srgbClr val="000000"/>
                  </a:solidFill>
                  <a:latin typeface="Montserrat Bold"/>
                  <a:ea typeface="Montserrat Bold"/>
                  <a:cs typeface="Montserrat Bold"/>
                  <a:sym typeface="Montserrat Bold"/>
                </a:rPr>
                <a:t>m_ECS_sout &lt; seuil</a:t>
              </a:r>
            </a:p>
          </p:txBody>
        </p:sp>
        <p:sp>
          <p:nvSpPr>
            <p:cNvPr name="TextBox 35" id="35"/>
            <p:cNvSpPr txBox="true"/>
            <p:nvPr/>
          </p:nvSpPr>
          <p:spPr>
            <a:xfrm rot="0">
              <a:off x="910198" y="1169196"/>
              <a:ext cx="4670435" cy="414329"/>
            </a:xfrm>
            <a:prstGeom prst="rect">
              <a:avLst/>
            </a:prstGeom>
          </p:spPr>
          <p:txBody>
            <a:bodyPr anchor="t" rtlCol="false" tIns="0" lIns="0" bIns="0" rIns="0">
              <a:spAutoFit/>
            </a:bodyPr>
            <a:lstStyle/>
            <a:p>
              <a:pPr algn="ctr">
                <a:lnSpc>
                  <a:spcPts val="2799"/>
                </a:lnSpc>
                <a:spcBef>
                  <a:spcPct val="0"/>
                </a:spcBef>
              </a:pPr>
              <a:r>
                <a:rPr lang="en-US" sz="1866">
                  <a:solidFill>
                    <a:srgbClr val="000000"/>
                  </a:solidFill>
                  <a:latin typeface="Montserrat"/>
                  <a:ea typeface="Montserrat"/>
                  <a:cs typeface="Montserrat"/>
                  <a:sym typeface="Montserrat"/>
                </a:rPr>
                <a:t>oui</a:t>
              </a:r>
            </a:p>
          </p:txBody>
        </p:sp>
        <p:sp>
          <p:nvSpPr>
            <p:cNvPr name="TextBox 36" id="36"/>
            <p:cNvSpPr txBox="true"/>
            <p:nvPr/>
          </p:nvSpPr>
          <p:spPr>
            <a:xfrm rot="0">
              <a:off x="5600054" y="1169196"/>
              <a:ext cx="4670435" cy="414329"/>
            </a:xfrm>
            <a:prstGeom prst="rect">
              <a:avLst/>
            </a:prstGeom>
          </p:spPr>
          <p:txBody>
            <a:bodyPr anchor="t" rtlCol="false" tIns="0" lIns="0" bIns="0" rIns="0">
              <a:spAutoFit/>
            </a:bodyPr>
            <a:lstStyle/>
            <a:p>
              <a:pPr algn="ctr">
                <a:lnSpc>
                  <a:spcPts val="2799"/>
                </a:lnSpc>
                <a:spcBef>
                  <a:spcPct val="0"/>
                </a:spcBef>
              </a:pPr>
              <a:r>
                <a:rPr lang="en-US" sz="1866">
                  <a:solidFill>
                    <a:srgbClr val="000000"/>
                  </a:solidFill>
                  <a:latin typeface="Montserrat"/>
                  <a:ea typeface="Montserrat"/>
                  <a:cs typeface="Montserrat"/>
                  <a:sym typeface="Montserrat"/>
                </a:rPr>
                <a:t>Non</a:t>
              </a:r>
            </a:p>
          </p:txBody>
        </p:sp>
        <p:sp>
          <p:nvSpPr>
            <p:cNvPr name="TextBox 37" id="37"/>
            <p:cNvSpPr txBox="true"/>
            <p:nvPr/>
          </p:nvSpPr>
          <p:spPr>
            <a:xfrm rot="0">
              <a:off x="8610605" y="3599145"/>
              <a:ext cx="4670435" cy="414329"/>
            </a:xfrm>
            <a:prstGeom prst="rect">
              <a:avLst/>
            </a:prstGeom>
          </p:spPr>
          <p:txBody>
            <a:bodyPr anchor="t" rtlCol="false" tIns="0" lIns="0" bIns="0" rIns="0">
              <a:spAutoFit/>
            </a:bodyPr>
            <a:lstStyle/>
            <a:p>
              <a:pPr algn="ctr">
                <a:lnSpc>
                  <a:spcPts val="2799"/>
                </a:lnSpc>
                <a:spcBef>
                  <a:spcPct val="0"/>
                </a:spcBef>
              </a:pPr>
              <a:r>
                <a:rPr lang="en-US" sz="1866">
                  <a:solidFill>
                    <a:srgbClr val="000000"/>
                  </a:solidFill>
                  <a:latin typeface="Montserrat"/>
                  <a:ea typeface="Montserrat"/>
                  <a:cs typeface="Montserrat"/>
                  <a:sym typeface="Montserrat"/>
                </a:rPr>
                <a:t>Non</a:t>
              </a:r>
            </a:p>
          </p:txBody>
        </p:sp>
        <p:sp>
          <p:nvSpPr>
            <p:cNvPr name="TextBox 38" id="38"/>
            <p:cNvSpPr txBox="true"/>
            <p:nvPr/>
          </p:nvSpPr>
          <p:spPr>
            <a:xfrm rot="0">
              <a:off x="3501876" y="3599145"/>
              <a:ext cx="4670435" cy="414329"/>
            </a:xfrm>
            <a:prstGeom prst="rect">
              <a:avLst/>
            </a:prstGeom>
          </p:spPr>
          <p:txBody>
            <a:bodyPr anchor="t" rtlCol="false" tIns="0" lIns="0" bIns="0" rIns="0">
              <a:spAutoFit/>
            </a:bodyPr>
            <a:lstStyle/>
            <a:p>
              <a:pPr algn="ctr">
                <a:lnSpc>
                  <a:spcPts val="2799"/>
                </a:lnSpc>
                <a:spcBef>
                  <a:spcPct val="0"/>
                </a:spcBef>
              </a:pPr>
              <a:r>
                <a:rPr lang="en-US" sz="1866">
                  <a:solidFill>
                    <a:srgbClr val="000000"/>
                  </a:solidFill>
                  <a:latin typeface="Montserrat"/>
                  <a:ea typeface="Montserrat"/>
                  <a:cs typeface="Montserrat"/>
                  <a:sym typeface="Montserrat"/>
                </a:rPr>
                <a:t>oui</a:t>
              </a:r>
            </a:p>
          </p:txBody>
        </p:sp>
      </p:gr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17484943" y="-1874195"/>
            <a:ext cx="0" cy="6492240"/>
          </a:xfrm>
          <a:prstGeom prst="line">
            <a:avLst/>
          </a:prstGeom>
          <a:ln cap="flat" w="19050">
            <a:solidFill>
              <a:srgbClr val="206A87"/>
            </a:solidFill>
            <a:prstDash val="solid"/>
            <a:headEnd type="none" len="sm" w="sm"/>
            <a:tailEnd type="none" len="sm" w="sm"/>
          </a:ln>
        </p:spPr>
      </p:sp>
      <p:grpSp>
        <p:nvGrpSpPr>
          <p:cNvPr name="Group 3" id="3"/>
          <p:cNvGrpSpPr/>
          <p:nvPr/>
        </p:nvGrpSpPr>
        <p:grpSpPr>
          <a:xfrm rot="5400000">
            <a:off x="9052958" y="-9595034"/>
            <a:ext cx="558986" cy="19190069"/>
            <a:chOff x="0" y="0"/>
            <a:chExt cx="147223" cy="5054174"/>
          </a:xfrm>
        </p:grpSpPr>
        <p:sp>
          <p:nvSpPr>
            <p:cNvPr name="Freeform 4" id="4"/>
            <p:cNvSpPr/>
            <p:nvPr/>
          </p:nvSpPr>
          <p:spPr>
            <a:xfrm flipH="false" flipV="false" rot="0">
              <a:off x="0" y="0"/>
              <a:ext cx="147223" cy="5054174"/>
            </a:xfrm>
            <a:custGeom>
              <a:avLst/>
              <a:gdLst/>
              <a:ahLst/>
              <a:cxnLst/>
              <a:rect r="r" b="b" t="t" l="l"/>
              <a:pathLst>
                <a:path h="5054174" w="147223">
                  <a:moveTo>
                    <a:pt x="0" y="0"/>
                  </a:moveTo>
                  <a:lnTo>
                    <a:pt x="147223" y="0"/>
                  </a:lnTo>
                  <a:lnTo>
                    <a:pt x="147223" y="5054174"/>
                  </a:lnTo>
                  <a:lnTo>
                    <a:pt x="0" y="5054174"/>
                  </a:lnTo>
                  <a:close/>
                </a:path>
              </a:pathLst>
            </a:custGeom>
            <a:solidFill>
              <a:srgbClr val="206A87"/>
            </a:solidFill>
          </p:spPr>
        </p:sp>
        <p:sp>
          <p:nvSpPr>
            <p:cNvPr name="TextBox 5" id="5"/>
            <p:cNvSpPr txBox="true"/>
            <p:nvPr/>
          </p:nvSpPr>
          <p:spPr>
            <a:xfrm>
              <a:off x="0" y="-57150"/>
              <a:ext cx="147223" cy="5111324"/>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8913062" y="9258300"/>
            <a:ext cx="9361480" cy="625079"/>
            <a:chOff x="0" y="0"/>
            <a:chExt cx="12481973" cy="833439"/>
          </a:xfrm>
        </p:grpSpPr>
        <p:grpSp>
          <p:nvGrpSpPr>
            <p:cNvPr name="Group 7" id="7"/>
            <p:cNvGrpSpPr/>
            <p:nvPr/>
          </p:nvGrpSpPr>
          <p:grpSpPr>
            <a:xfrm rot="0">
              <a:off x="0" y="0"/>
              <a:ext cx="833439" cy="833439"/>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06A87"/>
              </a:solidFill>
            </p:spPr>
          </p:sp>
          <p:sp>
            <p:nvSpPr>
              <p:cNvPr name="TextBox 9" id="9"/>
              <p:cNvSpPr txBox="true"/>
              <p:nvPr/>
            </p:nvSpPr>
            <p:spPr>
              <a:xfrm>
                <a:off x="76200" y="19050"/>
                <a:ext cx="660400" cy="717550"/>
              </a:xfrm>
              <a:prstGeom prst="rect">
                <a:avLst/>
              </a:prstGeom>
            </p:spPr>
            <p:txBody>
              <a:bodyPr anchor="ctr" rtlCol="false" tIns="50800" lIns="50800" bIns="50800" rIns="50800"/>
              <a:lstStyle/>
              <a:p>
                <a:pPr algn="ctr">
                  <a:lnSpc>
                    <a:spcPts val="3000"/>
                  </a:lnSpc>
                </a:pPr>
                <a:r>
                  <a:rPr lang="en-US" sz="2000">
                    <a:solidFill>
                      <a:srgbClr val="000000"/>
                    </a:solidFill>
                    <a:latin typeface="Montserrat"/>
                    <a:ea typeface="Montserrat"/>
                    <a:cs typeface="Montserrat"/>
                    <a:sym typeface="Montserrat"/>
                  </a:rPr>
                  <a:t>10</a:t>
                </a:r>
              </a:p>
            </p:txBody>
          </p:sp>
        </p:grpSp>
        <p:sp>
          <p:nvSpPr>
            <p:cNvPr name="TextBox 10" id="10"/>
            <p:cNvSpPr txBox="true"/>
            <p:nvPr/>
          </p:nvSpPr>
          <p:spPr>
            <a:xfrm rot="0">
              <a:off x="1258228" y="12224"/>
              <a:ext cx="11223746" cy="723266"/>
            </a:xfrm>
            <a:prstGeom prst="rect">
              <a:avLst/>
            </a:prstGeom>
          </p:spPr>
          <p:txBody>
            <a:bodyPr anchor="t" rtlCol="false" tIns="0" lIns="0" bIns="0" rIns="0">
              <a:spAutoFit/>
            </a:bodyPr>
            <a:lstStyle/>
            <a:p>
              <a:pPr algn="l">
                <a:lnSpc>
                  <a:spcPts val="4799"/>
                </a:lnSpc>
              </a:pPr>
            </a:p>
          </p:txBody>
        </p:sp>
      </p:grpSp>
      <p:sp>
        <p:nvSpPr>
          <p:cNvPr name="Freeform 11" id="11"/>
          <p:cNvSpPr/>
          <p:nvPr/>
        </p:nvSpPr>
        <p:spPr>
          <a:xfrm flipH="false" flipV="false" rot="0">
            <a:off x="13593802" y="2609525"/>
            <a:ext cx="3492201" cy="2533975"/>
          </a:xfrm>
          <a:custGeom>
            <a:avLst/>
            <a:gdLst/>
            <a:ahLst/>
            <a:cxnLst/>
            <a:rect r="r" b="b" t="t" l="l"/>
            <a:pathLst>
              <a:path h="2533975" w="3492201">
                <a:moveTo>
                  <a:pt x="0" y="0"/>
                </a:moveTo>
                <a:lnTo>
                  <a:pt x="3492201" y="0"/>
                </a:lnTo>
                <a:lnTo>
                  <a:pt x="3492201" y="2533975"/>
                </a:lnTo>
                <a:lnTo>
                  <a:pt x="0" y="2533975"/>
                </a:lnTo>
                <a:lnTo>
                  <a:pt x="0" y="0"/>
                </a:lnTo>
                <a:close/>
              </a:path>
            </a:pathLst>
          </a:custGeom>
          <a:blipFill>
            <a:blip r:embed="rId2"/>
            <a:stretch>
              <a:fillRect l="0" t="0" r="0" b="0"/>
            </a:stretch>
          </a:blipFill>
        </p:spPr>
      </p:sp>
      <p:sp>
        <p:nvSpPr>
          <p:cNvPr name="Freeform 12" id="12"/>
          <p:cNvSpPr/>
          <p:nvPr/>
        </p:nvSpPr>
        <p:spPr>
          <a:xfrm flipH="false" flipV="false" rot="0">
            <a:off x="306151" y="2609525"/>
            <a:ext cx="13082791" cy="4074565"/>
          </a:xfrm>
          <a:custGeom>
            <a:avLst/>
            <a:gdLst/>
            <a:ahLst/>
            <a:cxnLst/>
            <a:rect r="r" b="b" t="t" l="l"/>
            <a:pathLst>
              <a:path h="4074565" w="13082791">
                <a:moveTo>
                  <a:pt x="0" y="0"/>
                </a:moveTo>
                <a:lnTo>
                  <a:pt x="13082791" y="0"/>
                </a:lnTo>
                <a:lnTo>
                  <a:pt x="13082791" y="4074565"/>
                </a:lnTo>
                <a:lnTo>
                  <a:pt x="0" y="4074565"/>
                </a:lnTo>
                <a:lnTo>
                  <a:pt x="0" y="0"/>
                </a:lnTo>
                <a:close/>
              </a:path>
            </a:pathLst>
          </a:custGeom>
          <a:blipFill>
            <a:blip r:embed="rId3"/>
            <a:stretch>
              <a:fillRect l="0" t="0" r="0" b="0"/>
            </a:stretch>
          </a:blipFill>
        </p:spPr>
      </p:sp>
      <p:sp>
        <p:nvSpPr>
          <p:cNvPr name="TextBox 13" id="13"/>
          <p:cNvSpPr txBox="true"/>
          <p:nvPr/>
        </p:nvSpPr>
        <p:spPr>
          <a:xfrm rot="0">
            <a:off x="1335266" y="565419"/>
            <a:ext cx="9827592" cy="652836"/>
          </a:xfrm>
          <a:prstGeom prst="rect">
            <a:avLst/>
          </a:prstGeom>
        </p:spPr>
        <p:txBody>
          <a:bodyPr anchor="t" rtlCol="false" tIns="0" lIns="0" bIns="0" rIns="0">
            <a:spAutoFit/>
          </a:bodyPr>
          <a:lstStyle/>
          <a:p>
            <a:pPr algn="l">
              <a:lnSpc>
                <a:spcPts val="4812"/>
              </a:lnSpc>
            </a:pPr>
            <a:r>
              <a:rPr lang="en-US" sz="4043" b="true">
                <a:solidFill>
                  <a:srgbClr val="206A87"/>
                </a:solidFill>
                <a:latin typeface="Poppins Bold"/>
                <a:ea typeface="Poppins Bold"/>
                <a:cs typeface="Poppins Bold"/>
                <a:sym typeface="Poppins Bold"/>
              </a:rPr>
              <a:t>Résultats et interprétation </a:t>
            </a:r>
          </a:p>
        </p:txBody>
      </p:sp>
      <p:sp>
        <p:nvSpPr>
          <p:cNvPr name="TextBox 14" id="14"/>
          <p:cNvSpPr txBox="true"/>
          <p:nvPr/>
        </p:nvSpPr>
        <p:spPr>
          <a:xfrm rot="0">
            <a:off x="1335266" y="1189680"/>
            <a:ext cx="11024560" cy="412806"/>
          </a:xfrm>
          <a:prstGeom prst="rect">
            <a:avLst/>
          </a:prstGeom>
        </p:spPr>
        <p:txBody>
          <a:bodyPr anchor="t" rtlCol="false" tIns="0" lIns="0" bIns="0" rIns="0">
            <a:spAutoFit/>
          </a:bodyPr>
          <a:lstStyle/>
          <a:p>
            <a:pPr algn="l">
              <a:lnSpc>
                <a:spcPts val="3027"/>
              </a:lnSpc>
            </a:pPr>
            <a:r>
              <a:rPr lang="en-US" sz="2543" b="true">
                <a:solidFill>
                  <a:srgbClr val="000000"/>
                </a:solidFill>
                <a:latin typeface="Poppins Bold"/>
                <a:ea typeface="Poppins Bold"/>
                <a:cs typeface="Poppins Bold"/>
                <a:sym typeface="Poppins Bold"/>
              </a:rPr>
              <a:t>Architecture ECS et chauffage en parallèle avec stockage en aval : </a:t>
            </a:r>
          </a:p>
        </p:txBody>
      </p:sp>
      <p:sp>
        <p:nvSpPr>
          <p:cNvPr name="TextBox 15" id="15"/>
          <p:cNvSpPr txBox="true"/>
          <p:nvPr/>
        </p:nvSpPr>
        <p:spPr>
          <a:xfrm rot="-5400000">
            <a:off x="15147461" y="5959478"/>
            <a:ext cx="4627339" cy="460812"/>
          </a:xfrm>
          <a:prstGeom prst="rect">
            <a:avLst/>
          </a:prstGeom>
        </p:spPr>
        <p:txBody>
          <a:bodyPr anchor="t" rtlCol="false" tIns="0" lIns="0" bIns="0" rIns="0">
            <a:spAutoFit/>
          </a:bodyPr>
          <a:lstStyle/>
          <a:p>
            <a:pPr algn="l">
              <a:lnSpc>
                <a:spcPts val="3384"/>
              </a:lnSpc>
            </a:pPr>
            <a:r>
              <a:rPr lang="en-US" sz="2843" spc="730">
                <a:solidFill>
                  <a:srgbClr val="000000"/>
                </a:solidFill>
                <a:latin typeface="Poppins"/>
                <a:ea typeface="Poppins"/>
                <a:cs typeface="Poppins"/>
                <a:sym typeface="Poppins"/>
              </a:rPr>
              <a:t>2024 - 2025</a:t>
            </a:r>
          </a:p>
        </p:txBody>
      </p:sp>
      <p:sp>
        <p:nvSpPr>
          <p:cNvPr name="TextBox 16" id="16"/>
          <p:cNvSpPr txBox="true"/>
          <p:nvPr/>
        </p:nvSpPr>
        <p:spPr>
          <a:xfrm rot="0">
            <a:off x="1335266" y="1949381"/>
            <a:ext cx="8287962" cy="291465"/>
          </a:xfrm>
          <a:prstGeom prst="rect">
            <a:avLst/>
          </a:prstGeom>
        </p:spPr>
        <p:txBody>
          <a:bodyPr anchor="t" rtlCol="false" tIns="0" lIns="0" bIns="0" rIns="0">
            <a:spAutoFit/>
          </a:bodyPr>
          <a:lstStyle/>
          <a:p>
            <a:pPr algn="l" marL="0" indent="0" lvl="1">
              <a:lnSpc>
                <a:spcPts val="2400"/>
              </a:lnSpc>
            </a:pPr>
            <a:r>
              <a:rPr lang="en-US" b="true" sz="1600">
                <a:solidFill>
                  <a:srgbClr val="206A87"/>
                </a:solidFill>
                <a:latin typeface="Montserrat Bold"/>
                <a:ea typeface="Montserrat Bold"/>
                <a:cs typeface="Montserrat Bold"/>
                <a:sym typeface="Montserrat Bold"/>
              </a:rPr>
              <a:t>Températures secondaire coté échangeur  ECS (entrée et sortie) : </a:t>
            </a:r>
          </a:p>
        </p:txBody>
      </p:sp>
      <p:sp>
        <p:nvSpPr>
          <p:cNvPr name="TextBox 17" id="17"/>
          <p:cNvSpPr txBox="true"/>
          <p:nvPr/>
        </p:nvSpPr>
        <p:spPr>
          <a:xfrm rot="0">
            <a:off x="1028700" y="6809145"/>
            <a:ext cx="14975809" cy="2266950"/>
          </a:xfrm>
          <a:prstGeom prst="rect">
            <a:avLst/>
          </a:prstGeom>
        </p:spPr>
        <p:txBody>
          <a:bodyPr anchor="t" rtlCol="false" tIns="0" lIns="0" bIns="0" rIns="0">
            <a:spAutoFit/>
          </a:bodyPr>
          <a:lstStyle/>
          <a:p>
            <a:pPr algn="l">
              <a:lnSpc>
                <a:spcPts val="3000"/>
              </a:lnSpc>
            </a:pPr>
            <a:r>
              <a:rPr lang="en-US" sz="2000">
                <a:solidFill>
                  <a:srgbClr val="000000"/>
                </a:solidFill>
                <a:latin typeface="Montserrat"/>
                <a:ea typeface="Montserrat"/>
                <a:cs typeface="Montserrat"/>
                <a:sym typeface="Montserrat"/>
              </a:rPr>
              <a:t>-Température : entrée ≈ sortie (60 – 90 °C)</a:t>
            </a:r>
          </a:p>
          <a:p>
            <a:pPr algn="l">
              <a:lnSpc>
                <a:spcPts val="3000"/>
              </a:lnSpc>
              <a:spcBef>
                <a:spcPct val="0"/>
              </a:spcBef>
            </a:pPr>
            <a:r>
              <a:rPr lang="en-US" sz="2000">
                <a:solidFill>
                  <a:srgbClr val="000000"/>
                </a:solidFill>
                <a:latin typeface="Montserrat"/>
                <a:ea typeface="Montserrat"/>
                <a:cs typeface="Montserrat"/>
                <a:sym typeface="Montserrat"/>
              </a:rPr>
              <a:t>-</a:t>
            </a:r>
            <a:r>
              <a:rPr lang="en-US" sz="2000">
                <a:solidFill>
                  <a:srgbClr val="000000"/>
                </a:solidFill>
                <a:latin typeface="Montserrat"/>
                <a:ea typeface="Montserrat"/>
                <a:cs typeface="Montserrat"/>
                <a:sym typeface="Montserrat"/>
              </a:rPr>
              <a:t>Δ</a:t>
            </a:r>
            <a:r>
              <a:rPr lang="en-US" sz="2000">
                <a:solidFill>
                  <a:srgbClr val="000000"/>
                </a:solidFill>
                <a:latin typeface="Montserrat"/>
                <a:ea typeface="Montserrat"/>
                <a:cs typeface="Montserrat"/>
                <a:sym typeface="Montserrat"/>
              </a:rPr>
              <a:t>T = 0 °C : absence d’échange thermique. Cette situation s’expliqu</a:t>
            </a:r>
            <a:r>
              <a:rPr lang="en-US" sz="2000">
                <a:solidFill>
                  <a:srgbClr val="000000"/>
                </a:solidFill>
                <a:latin typeface="Montserrat"/>
                <a:ea typeface="Montserrat"/>
                <a:cs typeface="Montserrat"/>
                <a:sym typeface="Montserrat"/>
              </a:rPr>
              <a:t>e par :</a:t>
            </a:r>
          </a:p>
          <a:p>
            <a:pPr algn="l" marL="431801" indent="-215900" lvl="1">
              <a:lnSpc>
                <a:spcPts val="3000"/>
              </a:lnSpc>
              <a:spcBef>
                <a:spcPct val="0"/>
              </a:spcBef>
              <a:buFont typeface="Arial"/>
              <a:buChar char="•"/>
            </a:pPr>
            <a:r>
              <a:rPr lang="en-US" sz="2000">
                <a:solidFill>
                  <a:srgbClr val="000000"/>
                </a:solidFill>
                <a:latin typeface="Montserrat"/>
                <a:ea typeface="Montserrat"/>
                <a:cs typeface="Montserrat"/>
                <a:sym typeface="Montserrat"/>
              </a:rPr>
              <a:t>le maintien du bouclage permanent, qui conserve en permanence l’eau chaude dans le réseau,</a:t>
            </a:r>
          </a:p>
          <a:p>
            <a:pPr algn="l" marL="431801" indent="-215900" lvl="1">
              <a:lnSpc>
                <a:spcPts val="3000"/>
              </a:lnSpc>
              <a:spcBef>
                <a:spcPct val="0"/>
              </a:spcBef>
              <a:buFont typeface="Arial"/>
              <a:buChar char="•"/>
            </a:pPr>
            <a:r>
              <a:rPr lang="en-US" sz="2000">
                <a:solidFill>
                  <a:srgbClr val="000000"/>
                </a:solidFill>
                <a:latin typeface="Montserrat"/>
                <a:ea typeface="Montserrat"/>
                <a:cs typeface="Montserrat"/>
                <a:sym typeface="Montserrat"/>
              </a:rPr>
              <a:t>un profil de soutirage très faible, n’entraînant quasiment aucune entrée d’eau froide dans le système pour compenser la demande et refroidir le retour.</a:t>
            </a:r>
          </a:p>
          <a:p>
            <a:pPr algn="l" marL="431801" indent="-215900" lvl="1">
              <a:lnSpc>
                <a:spcPts val="3000"/>
              </a:lnSpc>
              <a:spcBef>
                <a:spcPct val="0"/>
              </a:spcBef>
              <a:buFont typeface="Arial"/>
              <a:buChar char="•"/>
            </a:pPr>
            <a:r>
              <a:rPr lang="en-US" sz="2000">
                <a:solidFill>
                  <a:srgbClr val="000000"/>
                </a:solidFill>
                <a:latin typeface="Montserrat"/>
                <a:ea typeface="Montserrat"/>
                <a:cs typeface="Montserrat"/>
                <a:sym typeface="Montserrat"/>
              </a:rPr>
              <a:t> En conséquence, l’échangeur n’est jamais sollicité pour un apport thermique réel, engendrant des pertes </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17484943" y="-1874195"/>
            <a:ext cx="0" cy="6492240"/>
          </a:xfrm>
          <a:prstGeom prst="line">
            <a:avLst/>
          </a:prstGeom>
          <a:ln cap="flat" w="19050">
            <a:solidFill>
              <a:srgbClr val="206A87"/>
            </a:solidFill>
            <a:prstDash val="solid"/>
            <a:headEnd type="none" len="sm" w="sm"/>
            <a:tailEnd type="none" len="sm" w="sm"/>
          </a:ln>
        </p:spPr>
      </p:sp>
      <p:grpSp>
        <p:nvGrpSpPr>
          <p:cNvPr name="Group 3" id="3"/>
          <p:cNvGrpSpPr/>
          <p:nvPr/>
        </p:nvGrpSpPr>
        <p:grpSpPr>
          <a:xfrm rot="5400000">
            <a:off x="9052958" y="-9595034"/>
            <a:ext cx="558986" cy="19190069"/>
            <a:chOff x="0" y="0"/>
            <a:chExt cx="147223" cy="5054174"/>
          </a:xfrm>
        </p:grpSpPr>
        <p:sp>
          <p:nvSpPr>
            <p:cNvPr name="Freeform 4" id="4"/>
            <p:cNvSpPr/>
            <p:nvPr/>
          </p:nvSpPr>
          <p:spPr>
            <a:xfrm flipH="false" flipV="false" rot="0">
              <a:off x="0" y="0"/>
              <a:ext cx="147223" cy="5054174"/>
            </a:xfrm>
            <a:custGeom>
              <a:avLst/>
              <a:gdLst/>
              <a:ahLst/>
              <a:cxnLst/>
              <a:rect r="r" b="b" t="t" l="l"/>
              <a:pathLst>
                <a:path h="5054174" w="147223">
                  <a:moveTo>
                    <a:pt x="0" y="0"/>
                  </a:moveTo>
                  <a:lnTo>
                    <a:pt x="147223" y="0"/>
                  </a:lnTo>
                  <a:lnTo>
                    <a:pt x="147223" y="5054174"/>
                  </a:lnTo>
                  <a:lnTo>
                    <a:pt x="0" y="5054174"/>
                  </a:lnTo>
                  <a:close/>
                </a:path>
              </a:pathLst>
            </a:custGeom>
            <a:solidFill>
              <a:srgbClr val="206A87"/>
            </a:solidFill>
          </p:spPr>
        </p:sp>
        <p:sp>
          <p:nvSpPr>
            <p:cNvPr name="TextBox 5" id="5"/>
            <p:cNvSpPr txBox="true"/>
            <p:nvPr/>
          </p:nvSpPr>
          <p:spPr>
            <a:xfrm>
              <a:off x="0" y="-57150"/>
              <a:ext cx="147223" cy="5111324"/>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8913062" y="9258300"/>
            <a:ext cx="9361480" cy="625079"/>
            <a:chOff x="0" y="0"/>
            <a:chExt cx="12481973" cy="833439"/>
          </a:xfrm>
        </p:grpSpPr>
        <p:grpSp>
          <p:nvGrpSpPr>
            <p:cNvPr name="Group 7" id="7"/>
            <p:cNvGrpSpPr/>
            <p:nvPr/>
          </p:nvGrpSpPr>
          <p:grpSpPr>
            <a:xfrm rot="0">
              <a:off x="0" y="0"/>
              <a:ext cx="833439" cy="833439"/>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06A87"/>
              </a:solidFill>
            </p:spPr>
          </p:sp>
          <p:sp>
            <p:nvSpPr>
              <p:cNvPr name="TextBox 9" id="9"/>
              <p:cNvSpPr txBox="true"/>
              <p:nvPr/>
            </p:nvSpPr>
            <p:spPr>
              <a:xfrm>
                <a:off x="76200" y="19050"/>
                <a:ext cx="660400" cy="717550"/>
              </a:xfrm>
              <a:prstGeom prst="rect">
                <a:avLst/>
              </a:prstGeom>
            </p:spPr>
            <p:txBody>
              <a:bodyPr anchor="ctr" rtlCol="false" tIns="50800" lIns="50800" bIns="50800" rIns="50800"/>
              <a:lstStyle/>
              <a:p>
                <a:pPr algn="ctr">
                  <a:lnSpc>
                    <a:spcPts val="3000"/>
                  </a:lnSpc>
                </a:pPr>
                <a:r>
                  <a:rPr lang="en-US" sz="2000">
                    <a:solidFill>
                      <a:srgbClr val="000000"/>
                    </a:solidFill>
                    <a:latin typeface="Montserrat"/>
                    <a:ea typeface="Montserrat"/>
                    <a:cs typeface="Montserrat"/>
                    <a:sym typeface="Montserrat"/>
                  </a:rPr>
                  <a:t>10</a:t>
                </a:r>
              </a:p>
            </p:txBody>
          </p:sp>
        </p:grpSp>
        <p:sp>
          <p:nvSpPr>
            <p:cNvPr name="TextBox 10" id="10"/>
            <p:cNvSpPr txBox="true"/>
            <p:nvPr/>
          </p:nvSpPr>
          <p:spPr>
            <a:xfrm rot="0">
              <a:off x="1258228" y="12224"/>
              <a:ext cx="11223746" cy="723266"/>
            </a:xfrm>
            <a:prstGeom prst="rect">
              <a:avLst/>
            </a:prstGeom>
          </p:spPr>
          <p:txBody>
            <a:bodyPr anchor="t" rtlCol="false" tIns="0" lIns="0" bIns="0" rIns="0">
              <a:spAutoFit/>
            </a:bodyPr>
            <a:lstStyle/>
            <a:p>
              <a:pPr algn="l">
                <a:lnSpc>
                  <a:spcPts val="4799"/>
                </a:lnSpc>
              </a:pPr>
            </a:p>
          </p:txBody>
        </p:sp>
      </p:grpSp>
      <p:sp>
        <p:nvSpPr>
          <p:cNvPr name="Freeform 11" id="11"/>
          <p:cNvSpPr/>
          <p:nvPr/>
        </p:nvSpPr>
        <p:spPr>
          <a:xfrm flipH="false" flipV="false" rot="0">
            <a:off x="13571042" y="2310263"/>
            <a:ext cx="3492201" cy="2533975"/>
          </a:xfrm>
          <a:custGeom>
            <a:avLst/>
            <a:gdLst/>
            <a:ahLst/>
            <a:cxnLst/>
            <a:rect r="r" b="b" t="t" l="l"/>
            <a:pathLst>
              <a:path h="2533975" w="3492201">
                <a:moveTo>
                  <a:pt x="0" y="0"/>
                </a:moveTo>
                <a:lnTo>
                  <a:pt x="3492201" y="0"/>
                </a:lnTo>
                <a:lnTo>
                  <a:pt x="3492201" y="2533975"/>
                </a:lnTo>
                <a:lnTo>
                  <a:pt x="0" y="2533975"/>
                </a:lnTo>
                <a:lnTo>
                  <a:pt x="0" y="0"/>
                </a:lnTo>
                <a:close/>
              </a:path>
            </a:pathLst>
          </a:custGeom>
          <a:blipFill>
            <a:blip r:embed="rId2"/>
            <a:stretch>
              <a:fillRect l="0" t="0" r="0" b="0"/>
            </a:stretch>
          </a:blipFill>
        </p:spPr>
      </p:sp>
      <p:sp>
        <p:nvSpPr>
          <p:cNvPr name="TextBox 12" id="12"/>
          <p:cNvSpPr txBox="true"/>
          <p:nvPr/>
        </p:nvSpPr>
        <p:spPr>
          <a:xfrm rot="0">
            <a:off x="1335266" y="565419"/>
            <a:ext cx="9827592" cy="652836"/>
          </a:xfrm>
          <a:prstGeom prst="rect">
            <a:avLst/>
          </a:prstGeom>
        </p:spPr>
        <p:txBody>
          <a:bodyPr anchor="t" rtlCol="false" tIns="0" lIns="0" bIns="0" rIns="0">
            <a:spAutoFit/>
          </a:bodyPr>
          <a:lstStyle/>
          <a:p>
            <a:pPr algn="l">
              <a:lnSpc>
                <a:spcPts val="4812"/>
              </a:lnSpc>
            </a:pPr>
            <a:r>
              <a:rPr lang="en-US" sz="4043" b="true">
                <a:solidFill>
                  <a:srgbClr val="206A87"/>
                </a:solidFill>
                <a:latin typeface="Poppins Bold"/>
                <a:ea typeface="Poppins Bold"/>
                <a:cs typeface="Poppins Bold"/>
                <a:sym typeface="Poppins Bold"/>
              </a:rPr>
              <a:t>Résultats et interprétation </a:t>
            </a:r>
          </a:p>
        </p:txBody>
      </p:sp>
      <p:sp>
        <p:nvSpPr>
          <p:cNvPr name="TextBox 13" id="13"/>
          <p:cNvSpPr txBox="true"/>
          <p:nvPr/>
        </p:nvSpPr>
        <p:spPr>
          <a:xfrm rot="0">
            <a:off x="1335266" y="1189680"/>
            <a:ext cx="11053827" cy="412806"/>
          </a:xfrm>
          <a:prstGeom prst="rect">
            <a:avLst/>
          </a:prstGeom>
        </p:spPr>
        <p:txBody>
          <a:bodyPr anchor="t" rtlCol="false" tIns="0" lIns="0" bIns="0" rIns="0">
            <a:spAutoFit/>
          </a:bodyPr>
          <a:lstStyle/>
          <a:p>
            <a:pPr algn="l">
              <a:lnSpc>
                <a:spcPts val="3027"/>
              </a:lnSpc>
            </a:pPr>
            <a:r>
              <a:rPr lang="en-US" sz="2543" b="true">
                <a:solidFill>
                  <a:srgbClr val="000000"/>
                </a:solidFill>
                <a:latin typeface="Poppins Bold"/>
                <a:ea typeface="Poppins Bold"/>
                <a:cs typeface="Poppins Bold"/>
                <a:sym typeface="Poppins Bold"/>
              </a:rPr>
              <a:t>Architecture ECS et chauffage en parallèle avec stockage en aval : </a:t>
            </a:r>
          </a:p>
        </p:txBody>
      </p:sp>
      <p:sp>
        <p:nvSpPr>
          <p:cNvPr name="TextBox 14" id="14"/>
          <p:cNvSpPr txBox="true"/>
          <p:nvPr/>
        </p:nvSpPr>
        <p:spPr>
          <a:xfrm rot="-5400000">
            <a:off x="15147461" y="5959478"/>
            <a:ext cx="4627339" cy="460812"/>
          </a:xfrm>
          <a:prstGeom prst="rect">
            <a:avLst/>
          </a:prstGeom>
        </p:spPr>
        <p:txBody>
          <a:bodyPr anchor="t" rtlCol="false" tIns="0" lIns="0" bIns="0" rIns="0">
            <a:spAutoFit/>
          </a:bodyPr>
          <a:lstStyle/>
          <a:p>
            <a:pPr algn="l">
              <a:lnSpc>
                <a:spcPts val="3384"/>
              </a:lnSpc>
            </a:pPr>
            <a:r>
              <a:rPr lang="en-US" sz="2843" spc="730">
                <a:solidFill>
                  <a:srgbClr val="000000"/>
                </a:solidFill>
                <a:latin typeface="Poppins"/>
                <a:ea typeface="Poppins"/>
                <a:cs typeface="Poppins"/>
                <a:sym typeface="Poppins"/>
              </a:rPr>
              <a:t>2024 - 2025</a:t>
            </a:r>
          </a:p>
        </p:txBody>
      </p:sp>
      <p:sp>
        <p:nvSpPr>
          <p:cNvPr name="Freeform 15" id="15"/>
          <p:cNvSpPr/>
          <p:nvPr/>
        </p:nvSpPr>
        <p:spPr>
          <a:xfrm flipH="false" flipV="false" rot="0">
            <a:off x="1028700" y="1953622"/>
            <a:ext cx="12346285" cy="3845184"/>
          </a:xfrm>
          <a:custGeom>
            <a:avLst/>
            <a:gdLst/>
            <a:ahLst/>
            <a:cxnLst/>
            <a:rect r="r" b="b" t="t" l="l"/>
            <a:pathLst>
              <a:path h="3845184" w="12346285">
                <a:moveTo>
                  <a:pt x="0" y="0"/>
                </a:moveTo>
                <a:lnTo>
                  <a:pt x="12346285" y="0"/>
                </a:lnTo>
                <a:lnTo>
                  <a:pt x="12346285" y="3845184"/>
                </a:lnTo>
                <a:lnTo>
                  <a:pt x="0" y="3845184"/>
                </a:lnTo>
                <a:lnTo>
                  <a:pt x="0" y="0"/>
                </a:lnTo>
                <a:close/>
              </a:path>
            </a:pathLst>
          </a:custGeom>
          <a:blipFill>
            <a:blip r:embed="rId3"/>
            <a:stretch>
              <a:fillRect l="0" t="0" r="0" b="0"/>
            </a:stretch>
          </a:blipFill>
        </p:spPr>
      </p:sp>
      <p:sp>
        <p:nvSpPr>
          <p:cNvPr name="TextBox 16" id="16"/>
          <p:cNvSpPr txBox="true"/>
          <p:nvPr/>
        </p:nvSpPr>
        <p:spPr>
          <a:xfrm rot="0">
            <a:off x="1335266" y="1554861"/>
            <a:ext cx="6062747" cy="291465"/>
          </a:xfrm>
          <a:prstGeom prst="rect">
            <a:avLst/>
          </a:prstGeom>
        </p:spPr>
        <p:txBody>
          <a:bodyPr anchor="t" rtlCol="false" tIns="0" lIns="0" bIns="0" rIns="0">
            <a:spAutoFit/>
          </a:bodyPr>
          <a:lstStyle/>
          <a:p>
            <a:pPr algn="l" marL="0" indent="0" lvl="1">
              <a:lnSpc>
                <a:spcPts val="2400"/>
              </a:lnSpc>
            </a:pPr>
            <a:r>
              <a:rPr lang="en-US" b="true" sz="1600">
                <a:solidFill>
                  <a:srgbClr val="206A87"/>
                </a:solidFill>
                <a:latin typeface="Montserrat Bold"/>
                <a:ea typeface="Montserrat Bold"/>
                <a:cs typeface="Montserrat Bold"/>
                <a:sym typeface="Montserrat Bold"/>
              </a:rPr>
              <a:t>Température primaire ECS (entrée et sortie) : </a:t>
            </a:r>
          </a:p>
        </p:txBody>
      </p:sp>
      <p:sp>
        <p:nvSpPr>
          <p:cNvPr name="TextBox 17" id="17"/>
          <p:cNvSpPr txBox="true"/>
          <p:nvPr/>
        </p:nvSpPr>
        <p:spPr>
          <a:xfrm rot="0">
            <a:off x="1354316" y="5846431"/>
            <a:ext cx="14975809" cy="3790950"/>
          </a:xfrm>
          <a:prstGeom prst="rect">
            <a:avLst/>
          </a:prstGeom>
        </p:spPr>
        <p:txBody>
          <a:bodyPr anchor="t" rtlCol="false" tIns="0" lIns="0" bIns="0" rIns="0">
            <a:spAutoFit/>
          </a:bodyPr>
          <a:lstStyle/>
          <a:p>
            <a:pPr algn="l" marL="431801" indent="-215900" lvl="1">
              <a:lnSpc>
                <a:spcPts val="3000"/>
              </a:lnSpc>
              <a:buFont typeface="Arial"/>
              <a:buChar char="•"/>
            </a:pPr>
            <a:r>
              <a:rPr lang="en-US" sz="2000">
                <a:solidFill>
                  <a:srgbClr val="000000"/>
                </a:solidFill>
                <a:latin typeface="Montserrat"/>
                <a:ea typeface="Montserrat"/>
                <a:cs typeface="Montserrat"/>
                <a:sym typeface="Montserrat"/>
              </a:rPr>
              <a:t>température échangeur coté primaire : [75, 105] °C (entrée) [50, 100] °C (sortie)</a:t>
            </a:r>
          </a:p>
          <a:p>
            <a:pPr algn="l">
              <a:lnSpc>
                <a:spcPts val="3000"/>
              </a:lnSpc>
            </a:pPr>
            <a:r>
              <a:rPr lang="en-US" sz="2000">
                <a:solidFill>
                  <a:srgbClr val="000000"/>
                </a:solidFill>
                <a:latin typeface="Montserrat"/>
                <a:ea typeface="Montserrat"/>
                <a:cs typeface="Montserrat"/>
                <a:sym typeface="Montserrat"/>
              </a:rPr>
              <a:t>Δ</a:t>
            </a:r>
            <a:r>
              <a:rPr lang="en-US" sz="2000">
                <a:solidFill>
                  <a:srgbClr val="000000"/>
                </a:solidFill>
                <a:latin typeface="Montserrat"/>
                <a:ea typeface="Montserrat"/>
                <a:cs typeface="Montserrat"/>
                <a:sym typeface="Montserrat"/>
              </a:rPr>
              <a:t>T = 5 à 20 °C :</a:t>
            </a:r>
          </a:p>
          <a:p>
            <a:pPr algn="l" marL="431801" indent="-215900" lvl="1">
              <a:lnSpc>
                <a:spcPts val="3000"/>
              </a:lnSpc>
              <a:spcBef>
                <a:spcPct val="0"/>
              </a:spcBef>
              <a:buFont typeface="Arial"/>
              <a:buChar char="•"/>
            </a:pPr>
            <a:r>
              <a:rPr lang="en-US" sz="2000">
                <a:solidFill>
                  <a:srgbClr val="000000"/>
                </a:solidFill>
                <a:latin typeface="Montserrat"/>
                <a:ea typeface="Montserrat"/>
                <a:cs typeface="Montserrat"/>
                <a:sym typeface="Montserrat"/>
              </a:rPr>
              <a:t>Présence d’un échange thermique actif, car l’eau primaire cède de la chaleur</a:t>
            </a:r>
            <a:r>
              <a:rPr lang="en-US" sz="2000">
                <a:solidFill>
                  <a:srgbClr val="000000"/>
                </a:solidFill>
                <a:latin typeface="Montserrat"/>
                <a:ea typeface="Montserrat"/>
                <a:cs typeface="Montserrat"/>
                <a:sym typeface="Montserrat"/>
              </a:rPr>
              <a:t> à l’échangeur ECS.</a:t>
            </a:r>
          </a:p>
          <a:p>
            <a:pPr algn="l" marL="431801" indent="-215900" lvl="1">
              <a:lnSpc>
                <a:spcPts val="3000"/>
              </a:lnSpc>
              <a:spcBef>
                <a:spcPct val="0"/>
              </a:spcBef>
              <a:buFont typeface="Arial"/>
              <a:buChar char="•"/>
            </a:pPr>
            <a:r>
              <a:rPr lang="en-US" sz="2000">
                <a:solidFill>
                  <a:srgbClr val="000000"/>
                </a:solidFill>
                <a:latin typeface="Montserrat"/>
                <a:ea typeface="Montserrat"/>
                <a:cs typeface="Montserrat"/>
                <a:sym typeface="Montserrat"/>
              </a:rPr>
              <a:t>Les variations ponctuelles du ΔT (fortes chutes de T_sortie) traduisent des appels de puissance instantanés du secondaire (maintien du bouclage ou pics de demande).</a:t>
            </a:r>
          </a:p>
          <a:p>
            <a:pPr algn="l" marL="431801" indent="-215900" lvl="1">
              <a:lnSpc>
                <a:spcPts val="3000"/>
              </a:lnSpc>
              <a:spcBef>
                <a:spcPct val="0"/>
              </a:spcBef>
              <a:buFont typeface="Arial"/>
              <a:buChar char="•"/>
            </a:pPr>
            <a:r>
              <a:rPr lang="en-US" sz="2000">
                <a:solidFill>
                  <a:srgbClr val="000000"/>
                </a:solidFill>
                <a:latin typeface="Montserrat"/>
                <a:ea typeface="Montserrat"/>
                <a:cs typeface="Montserrat"/>
                <a:sym typeface="Montserrat"/>
              </a:rPr>
              <a:t>Les périodes ΔT faible (nuit, heures creuses) indiquent un fonctionnement quasi-stable du primaire : pas ou peu de demande réelle côté secondaire.</a:t>
            </a:r>
          </a:p>
          <a:p>
            <a:pPr algn="l">
              <a:lnSpc>
                <a:spcPts val="3000"/>
              </a:lnSpc>
              <a:spcBef>
                <a:spcPct val="0"/>
              </a:spcBef>
            </a:pPr>
            <a:r>
              <a:rPr lang="en-US" sz="2000">
                <a:solidFill>
                  <a:srgbClr val="000000"/>
                </a:solidFill>
                <a:latin typeface="Montserrat"/>
                <a:ea typeface="Montserrat"/>
                <a:cs typeface="Montserrat"/>
                <a:sym typeface="Montserrat"/>
              </a:rPr>
              <a:t>C</a:t>
            </a:r>
            <a:r>
              <a:rPr lang="en-US" sz="2000">
                <a:solidFill>
                  <a:srgbClr val="000000"/>
                </a:solidFill>
                <a:latin typeface="Montserrat"/>
                <a:ea typeface="Montserrat"/>
                <a:cs typeface="Montserrat"/>
                <a:sym typeface="Montserrat"/>
              </a:rPr>
              <a:t>onséquence :</a:t>
            </a:r>
          </a:p>
          <a:p>
            <a:pPr algn="l" marL="431801" indent="-215900" lvl="1">
              <a:lnSpc>
                <a:spcPts val="3000"/>
              </a:lnSpc>
              <a:spcBef>
                <a:spcPct val="0"/>
              </a:spcBef>
              <a:buFont typeface="Arial"/>
              <a:buChar char="•"/>
            </a:pPr>
            <a:r>
              <a:rPr lang="en-US" sz="2000">
                <a:solidFill>
                  <a:srgbClr val="000000"/>
                </a:solidFill>
                <a:latin typeface="Montserrat"/>
                <a:ea typeface="Montserrat"/>
                <a:cs typeface="Montserrat"/>
                <a:sym typeface="Montserrat"/>
              </a:rPr>
              <a:t>Le primaire assure le maintien énergétique du secondaire malgré l’absence de soutirage significatif, engendrant un fonctionnement continu et des pertes thermiques évitables.</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17484943" y="-1874195"/>
            <a:ext cx="0" cy="6492240"/>
          </a:xfrm>
          <a:prstGeom prst="line">
            <a:avLst/>
          </a:prstGeom>
          <a:ln cap="flat" w="19050">
            <a:solidFill>
              <a:srgbClr val="206A87"/>
            </a:solidFill>
            <a:prstDash val="solid"/>
            <a:headEnd type="none" len="sm" w="sm"/>
            <a:tailEnd type="none" len="sm" w="sm"/>
          </a:ln>
        </p:spPr>
      </p:sp>
      <p:grpSp>
        <p:nvGrpSpPr>
          <p:cNvPr name="Group 3" id="3"/>
          <p:cNvGrpSpPr/>
          <p:nvPr/>
        </p:nvGrpSpPr>
        <p:grpSpPr>
          <a:xfrm rot="5400000">
            <a:off x="9052958" y="-9595034"/>
            <a:ext cx="558986" cy="19190069"/>
            <a:chOff x="0" y="0"/>
            <a:chExt cx="147223" cy="5054174"/>
          </a:xfrm>
        </p:grpSpPr>
        <p:sp>
          <p:nvSpPr>
            <p:cNvPr name="Freeform 4" id="4"/>
            <p:cNvSpPr/>
            <p:nvPr/>
          </p:nvSpPr>
          <p:spPr>
            <a:xfrm flipH="false" flipV="false" rot="0">
              <a:off x="0" y="0"/>
              <a:ext cx="147223" cy="5054174"/>
            </a:xfrm>
            <a:custGeom>
              <a:avLst/>
              <a:gdLst/>
              <a:ahLst/>
              <a:cxnLst/>
              <a:rect r="r" b="b" t="t" l="l"/>
              <a:pathLst>
                <a:path h="5054174" w="147223">
                  <a:moveTo>
                    <a:pt x="0" y="0"/>
                  </a:moveTo>
                  <a:lnTo>
                    <a:pt x="147223" y="0"/>
                  </a:lnTo>
                  <a:lnTo>
                    <a:pt x="147223" y="5054174"/>
                  </a:lnTo>
                  <a:lnTo>
                    <a:pt x="0" y="5054174"/>
                  </a:lnTo>
                  <a:close/>
                </a:path>
              </a:pathLst>
            </a:custGeom>
            <a:solidFill>
              <a:srgbClr val="206A87"/>
            </a:solidFill>
          </p:spPr>
        </p:sp>
        <p:sp>
          <p:nvSpPr>
            <p:cNvPr name="TextBox 5" id="5"/>
            <p:cNvSpPr txBox="true"/>
            <p:nvPr/>
          </p:nvSpPr>
          <p:spPr>
            <a:xfrm>
              <a:off x="0" y="-57150"/>
              <a:ext cx="147223" cy="5111324"/>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8913062" y="9258300"/>
            <a:ext cx="9361480" cy="625079"/>
            <a:chOff x="0" y="0"/>
            <a:chExt cx="12481973" cy="833439"/>
          </a:xfrm>
        </p:grpSpPr>
        <p:grpSp>
          <p:nvGrpSpPr>
            <p:cNvPr name="Group 7" id="7"/>
            <p:cNvGrpSpPr/>
            <p:nvPr/>
          </p:nvGrpSpPr>
          <p:grpSpPr>
            <a:xfrm rot="0">
              <a:off x="0" y="0"/>
              <a:ext cx="833439" cy="833439"/>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06A87"/>
              </a:solidFill>
            </p:spPr>
          </p:sp>
          <p:sp>
            <p:nvSpPr>
              <p:cNvPr name="TextBox 9" id="9"/>
              <p:cNvSpPr txBox="true"/>
              <p:nvPr/>
            </p:nvSpPr>
            <p:spPr>
              <a:xfrm>
                <a:off x="76200" y="19050"/>
                <a:ext cx="660400" cy="717550"/>
              </a:xfrm>
              <a:prstGeom prst="rect">
                <a:avLst/>
              </a:prstGeom>
            </p:spPr>
            <p:txBody>
              <a:bodyPr anchor="ctr" rtlCol="false" tIns="50800" lIns="50800" bIns="50800" rIns="50800"/>
              <a:lstStyle/>
              <a:p>
                <a:pPr algn="ctr">
                  <a:lnSpc>
                    <a:spcPts val="3000"/>
                  </a:lnSpc>
                </a:pPr>
                <a:r>
                  <a:rPr lang="en-US" sz="2000">
                    <a:solidFill>
                      <a:srgbClr val="000000"/>
                    </a:solidFill>
                    <a:latin typeface="Montserrat"/>
                    <a:ea typeface="Montserrat"/>
                    <a:cs typeface="Montserrat"/>
                    <a:sym typeface="Montserrat"/>
                  </a:rPr>
                  <a:t>10</a:t>
                </a:r>
              </a:p>
            </p:txBody>
          </p:sp>
        </p:grpSp>
        <p:sp>
          <p:nvSpPr>
            <p:cNvPr name="TextBox 10" id="10"/>
            <p:cNvSpPr txBox="true"/>
            <p:nvPr/>
          </p:nvSpPr>
          <p:spPr>
            <a:xfrm rot="0">
              <a:off x="1258228" y="12224"/>
              <a:ext cx="11223746" cy="723266"/>
            </a:xfrm>
            <a:prstGeom prst="rect">
              <a:avLst/>
            </a:prstGeom>
          </p:spPr>
          <p:txBody>
            <a:bodyPr anchor="t" rtlCol="false" tIns="0" lIns="0" bIns="0" rIns="0">
              <a:spAutoFit/>
            </a:bodyPr>
            <a:lstStyle/>
            <a:p>
              <a:pPr algn="l">
                <a:lnSpc>
                  <a:spcPts val="4799"/>
                </a:lnSpc>
              </a:pPr>
            </a:p>
          </p:txBody>
        </p:sp>
      </p:grpSp>
      <p:sp>
        <p:nvSpPr>
          <p:cNvPr name="Freeform 11" id="11"/>
          <p:cNvSpPr/>
          <p:nvPr/>
        </p:nvSpPr>
        <p:spPr>
          <a:xfrm flipH="false" flipV="false" rot="0">
            <a:off x="874985" y="2564706"/>
            <a:ext cx="11301259" cy="3517517"/>
          </a:xfrm>
          <a:custGeom>
            <a:avLst/>
            <a:gdLst/>
            <a:ahLst/>
            <a:cxnLst/>
            <a:rect r="r" b="b" t="t" l="l"/>
            <a:pathLst>
              <a:path h="3517517" w="11301259">
                <a:moveTo>
                  <a:pt x="0" y="0"/>
                </a:moveTo>
                <a:lnTo>
                  <a:pt x="11301259" y="0"/>
                </a:lnTo>
                <a:lnTo>
                  <a:pt x="11301259" y="3517517"/>
                </a:lnTo>
                <a:lnTo>
                  <a:pt x="0" y="3517517"/>
                </a:lnTo>
                <a:lnTo>
                  <a:pt x="0" y="0"/>
                </a:lnTo>
                <a:close/>
              </a:path>
            </a:pathLst>
          </a:custGeom>
          <a:blipFill>
            <a:blip r:embed="rId2"/>
            <a:stretch>
              <a:fillRect l="0" t="0" r="0" b="0"/>
            </a:stretch>
          </a:blipFill>
        </p:spPr>
      </p:sp>
      <p:grpSp>
        <p:nvGrpSpPr>
          <p:cNvPr name="Group 12" id="12"/>
          <p:cNvGrpSpPr/>
          <p:nvPr/>
        </p:nvGrpSpPr>
        <p:grpSpPr>
          <a:xfrm rot="0">
            <a:off x="12259461" y="1904212"/>
            <a:ext cx="4916621" cy="4838505"/>
            <a:chOff x="0" y="0"/>
            <a:chExt cx="6555495" cy="6451339"/>
          </a:xfrm>
        </p:grpSpPr>
        <p:sp>
          <p:nvSpPr>
            <p:cNvPr name="Freeform 13" id="13"/>
            <p:cNvSpPr/>
            <p:nvPr/>
          </p:nvSpPr>
          <p:spPr>
            <a:xfrm flipH="false" flipV="false" rot="0">
              <a:off x="0" y="0"/>
              <a:ext cx="6086169" cy="6451339"/>
            </a:xfrm>
            <a:custGeom>
              <a:avLst/>
              <a:gdLst/>
              <a:ahLst/>
              <a:cxnLst/>
              <a:rect r="r" b="b" t="t" l="l"/>
              <a:pathLst>
                <a:path h="6451339" w="6086169">
                  <a:moveTo>
                    <a:pt x="0" y="0"/>
                  </a:moveTo>
                  <a:lnTo>
                    <a:pt x="6086169" y="0"/>
                  </a:lnTo>
                  <a:lnTo>
                    <a:pt x="6086169" y="6451339"/>
                  </a:lnTo>
                  <a:lnTo>
                    <a:pt x="0" y="6451339"/>
                  </a:lnTo>
                  <a:lnTo>
                    <a:pt x="0" y="0"/>
                  </a:lnTo>
                  <a:close/>
                </a:path>
              </a:pathLst>
            </a:custGeom>
            <a:blipFill>
              <a:blip r:embed="rId3"/>
              <a:stretch>
                <a:fillRect l="0" t="0" r="0" b="0"/>
              </a:stretch>
            </a:blipFill>
          </p:spPr>
        </p:sp>
        <p:grpSp>
          <p:nvGrpSpPr>
            <p:cNvPr name="Group 14" id="14"/>
            <p:cNvGrpSpPr/>
            <p:nvPr/>
          </p:nvGrpSpPr>
          <p:grpSpPr>
            <a:xfrm rot="0">
              <a:off x="0" y="1755422"/>
              <a:ext cx="1367080" cy="4695918"/>
              <a:chOff x="0" y="0"/>
              <a:chExt cx="303369" cy="1042074"/>
            </a:xfrm>
          </p:grpSpPr>
          <p:sp>
            <p:nvSpPr>
              <p:cNvPr name="Freeform 15" id="15"/>
              <p:cNvSpPr/>
              <p:nvPr/>
            </p:nvSpPr>
            <p:spPr>
              <a:xfrm flipH="false" flipV="false" rot="0">
                <a:off x="0" y="0"/>
                <a:ext cx="303369" cy="1042074"/>
              </a:xfrm>
              <a:custGeom>
                <a:avLst/>
                <a:gdLst/>
                <a:ahLst/>
                <a:cxnLst/>
                <a:rect r="r" b="b" t="t" l="l"/>
                <a:pathLst>
                  <a:path h="1042074" w="303369">
                    <a:moveTo>
                      <a:pt x="0" y="0"/>
                    </a:moveTo>
                    <a:lnTo>
                      <a:pt x="303369" y="0"/>
                    </a:lnTo>
                    <a:lnTo>
                      <a:pt x="303369" y="1042074"/>
                    </a:lnTo>
                    <a:lnTo>
                      <a:pt x="0" y="1042074"/>
                    </a:lnTo>
                    <a:close/>
                  </a:path>
                </a:pathLst>
              </a:custGeom>
              <a:solidFill>
                <a:srgbClr val="FFFFFF"/>
              </a:solidFill>
            </p:spPr>
          </p:sp>
          <p:sp>
            <p:nvSpPr>
              <p:cNvPr name="TextBox 16" id="16"/>
              <p:cNvSpPr txBox="true"/>
              <p:nvPr/>
            </p:nvSpPr>
            <p:spPr>
              <a:xfrm>
                <a:off x="0" y="-57150"/>
                <a:ext cx="303369" cy="1099224"/>
              </a:xfrm>
              <a:prstGeom prst="rect">
                <a:avLst/>
              </a:prstGeom>
            </p:spPr>
            <p:txBody>
              <a:bodyPr anchor="ctr" rtlCol="false" tIns="50800" lIns="50800" bIns="50800" rIns="50800"/>
              <a:lstStyle/>
              <a:p>
                <a:pPr algn="ctr">
                  <a:lnSpc>
                    <a:spcPts val="3000"/>
                  </a:lnSpc>
                </a:pPr>
              </a:p>
            </p:txBody>
          </p:sp>
        </p:grpSp>
        <p:grpSp>
          <p:nvGrpSpPr>
            <p:cNvPr name="Group 17" id="17"/>
            <p:cNvGrpSpPr/>
            <p:nvPr/>
          </p:nvGrpSpPr>
          <p:grpSpPr>
            <a:xfrm rot="0">
              <a:off x="5188415" y="1671019"/>
              <a:ext cx="1367080" cy="4695918"/>
              <a:chOff x="0" y="0"/>
              <a:chExt cx="303369" cy="1042074"/>
            </a:xfrm>
          </p:grpSpPr>
          <p:sp>
            <p:nvSpPr>
              <p:cNvPr name="Freeform 18" id="18"/>
              <p:cNvSpPr/>
              <p:nvPr/>
            </p:nvSpPr>
            <p:spPr>
              <a:xfrm flipH="false" flipV="false" rot="0">
                <a:off x="0" y="0"/>
                <a:ext cx="303369" cy="1042074"/>
              </a:xfrm>
              <a:custGeom>
                <a:avLst/>
                <a:gdLst/>
                <a:ahLst/>
                <a:cxnLst/>
                <a:rect r="r" b="b" t="t" l="l"/>
                <a:pathLst>
                  <a:path h="1042074" w="303369">
                    <a:moveTo>
                      <a:pt x="0" y="0"/>
                    </a:moveTo>
                    <a:lnTo>
                      <a:pt x="303369" y="0"/>
                    </a:lnTo>
                    <a:lnTo>
                      <a:pt x="303369" y="1042074"/>
                    </a:lnTo>
                    <a:lnTo>
                      <a:pt x="0" y="1042074"/>
                    </a:lnTo>
                    <a:close/>
                  </a:path>
                </a:pathLst>
              </a:custGeom>
              <a:solidFill>
                <a:srgbClr val="FFFFFF"/>
              </a:solidFill>
            </p:spPr>
          </p:sp>
          <p:sp>
            <p:nvSpPr>
              <p:cNvPr name="TextBox 19" id="19"/>
              <p:cNvSpPr txBox="true"/>
              <p:nvPr/>
            </p:nvSpPr>
            <p:spPr>
              <a:xfrm>
                <a:off x="0" y="-57150"/>
                <a:ext cx="303369" cy="1099224"/>
              </a:xfrm>
              <a:prstGeom prst="rect">
                <a:avLst/>
              </a:prstGeom>
            </p:spPr>
            <p:txBody>
              <a:bodyPr anchor="ctr" rtlCol="false" tIns="50800" lIns="50800" bIns="50800" rIns="50800"/>
              <a:lstStyle/>
              <a:p>
                <a:pPr algn="ctr">
                  <a:lnSpc>
                    <a:spcPts val="3000"/>
                  </a:lnSpc>
                </a:pPr>
              </a:p>
            </p:txBody>
          </p:sp>
        </p:grpSp>
      </p:grpSp>
      <p:sp>
        <p:nvSpPr>
          <p:cNvPr name="TextBox 20" id="20"/>
          <p:cNvSpPr txBox="true"/>
          <p:nvPr/>
        </p:nvSpPr>
        <p:spPr>
          <a:xfrm rot="0">
            <a:off x="1335266" y="565419"/>
            <a:ext cx="9827592" cy="652836"/>
          </a:xfrm>
          <a:prstGeom prst="rect">
            <a:avLst/>
          </a:prstGeom>
        </p:spPr>
        <p:txBody>
          <a:bodyPr anchor="t" rtlCol="false" tIns="0" lIns="0" bIns="0" rIns="0">
            <a:spAutoFit/>
          </a:bodyPr>
          <a:lstStyle/>
          <a:p>
            <a:pPr algn="l">
              <a:lnSpc>
                <a:spcPts val="4812"/>
              </a:lnSpc>
            </a:pPr>
            <a:r>
              <a:rPr lang="en-US" sz="4043" b="true">
                <a:solidFill>
                  <a:srgbClr val="206A87"/>
                </a:solidFill>
                <a:latin typeface="Poppins Bold"/>
                <a:ea typeface="Poppins Bold"/>
                <a:cs typeface="Poppins Bold"/>
                <a:sym typeface="Poppins Bold"/>
              </a:rPr>
              <a:t>Résultats et interprétation </a:t>
            </a:r>
          </a:p>
        </p:txBody>
      </p:sp>
      <p:sp>
        <p:nvSpPr>
          <p:cNvPr name="TextBox 21" id="21"/>
          <p:cNvSpPr txBox="true"/>
          <p:nvPr/>
        </p:nvSpPr>
        <p:spPr>
          <a:xfrm rot="0">
            <a:off x="1335266" y="1189680"/>
            <a:ext cx="11216861" cy="412806"/>
          </a:xfrm>
          <a:prstGeom prst="rect">
            <a:avLst/>
          </a:prstGeom>
        </p:spPr>
        <p:txBody>
          <a:bodyPr anchor="t" rtlCol="false" tIns="0" lIns="0" bIns="0" rIns="0">
            <a:spAutoFit/>
          </a:bodyPr>
          <a:lstStyle/>
          <a:p>
            <a:pPr algn="l">
              <a:lnSpc>
                <a:spcPts val="3027"/>
              </a:lnSpc>
            </a:pPr>
            <a:r>
              <a:rPr lang="en-US" sz="2543" b="true">
                <a:solidFill>
                  <a:srgbClr val="000000"/>
                </a:solidFill>
                <a:latin typeface="Poppins Bold"/>
                <a:ea typeface="Poppins Bold"/>
                <a:cs typeface="Poppins Bold"/>
                <a:sym typeface="Poppins Bold"/>
              </a:rPr>
              <a:t>Architecture ECS et chauffage en parallèle avec stockage en aval : </a:t>
            </a:r>
          </a:p>
        </p:txBody>
      </p:sp>
      <p:sp>
        <p:nvSpPr>
          <p:cNvPr name="TextBox 22" id="22"/>
          <p:cNvSpPr txBox="true"/>
          <p:nvPr/>
        </p:nvSpPr>
        <p:spPr>
          <a:xfrm rot="-5400000">
            <a:off x="15147461" y="5959478"/>
            <a:ext cx="4627339" cy="460812"/>
          </a:xfrm>
          <a:prstGeom prst="rect">
            <a:avLst/>
          </a:prstGeom>
        </p:spPr>
        <p:txBody>
          <a:bodyPr anchor="t" rtlCol="false" tIns="0" lIns="0" bIns="0" rIns="0">
            <a:spAutoFit/>
          </a:bodyPr>
          <a:lstStyle/>
          <a:p>
            <a:pPr algn="l">
              <a:lnSpc>
                <a:spcPts val="3384"/>
              </a:lnSpc>
            </a:pPr>
            <a:r>
              <a:rPr lang="en-US" sz="2843" spc="730">
                <a:solidFill>
                  <a:srgbClr val="000000"/>
                </a:solidFill>
                <a:latin typeface="Poppins"/>
                <a:ea typeface="Poppins"/>
                <a:cs typeface="Poppins"/>
                <a:sym typeface="Poppins"/>
              </a:rPr>
              <a:t>2024 - 2025</a:t>
            </a:r>
          </a:p>
        </p:txBody>
      </p:sp>
      <p:sp>
        <p:nvSpPr>
          <p:cNvPr name="TextBox 23" id="23"/>
          <p:cNvSpPr txBox="true"/>
          <p:nvPr/>
        </p:nvSpPr>
        <p:spPr>
          <a:xfrm rot="0">
            <a:off x="1335266" y="1752146"/>
            <a:ext cx="6062747" cy="291465"/>
          </a:xfrm>
          <a:prstGeom prst="rect">
            <a:avLst/>
          </a:prstGeom>
        </p:spPr>
        <p:txBody>
          <a:bodyPr anchor="t" rtlCol="false" tIns="0" lIns="0" bIns="0" rIns="0">
            <a:spAutoFit/>
          </a:bodyPr>
          <a:lstStyle/>
          <a:p>
            <a:pPr algn="l" marL="0" indent="0" lvl="1">
              <a:lnSpc>
                <a:spcPts val="2400"/>
              </a:lnSpc>
            </a:pPr>
            <a:r>
              <a:rPr lang="en-US" b="true" sz="1600">
                <a:solidFill>
                  <a:srgbClr val="206A87"/>
                </a:solidFill>
                <a:latin typeface="Montserrat Bold"/>
                <a:ea typeface="Montserrat Bold"/>
                <a:cs typeface="Montserrat Bold"/>
                <a:sym typeface="Montserrat Bold"/>
              </a:rPr>
              <a:t>Températures de ballon ECS (haut/bas) :</a:t>
            </a:r>
          </a:p>
        </p:txBody>
      </p:sp>
      <p:sp>
        <p:nvSpPr>
          <p:cNvPr name="TextBox 24" id="24"/>
          <p:cNvSpPr txBox="true"/>
          <p:nvPr/>
        </p:nvSpPr>
        <p:spPr>
          <a:xfrm rot="0">
            <a:off x="1335266" y="6225098"/>
            <a:ext cx="14975809" cy="3790950"/>
          </a:xfrm>
          <a:prstGeom prst="rect">
            <a:avLst/>
          </a:prstGeom>
        </p:spPr>
        <p:txBody>
          <a:bodyPr anchor="t" rtlCol="false" tIns="0" lIns="0" bIns="0" rIns="0">
            <a:spAutoFit/>
          </a:bodyPr>
          <a:lstStyle/>
          <a:p>
            <a:pPr algn="l" marL="431801" indent="-215900" lvl="1">
              <a:lnSpc>
                <a:spcPts val="3000"/>
              </a:lnSpc>
              <a:buFont typeface="Arial"/>
              <a:buChar char="•"/>
            </a:pPr>
            <a:r>
              <a:rPr lang="en-US" b="true" sz="2000">
                <a:solidFill>
                  <a:srgbClr val="000000"/>
                </a:solidFill>
                <a:latin typeface="Montserrat Bold"/>
                <a:ea typeface="Montserrat Bold"/>
                <a:cs typeface="Montserrat Bold"/>
                <a:sym typeface="Montserrat Bold"/>
              </a:rPr>
              <a:t>Température :</a:t>
            </a:r>
          </a:p>
          <a:p>
            <a:pPr algn="l" marL="431801" indent="-215900" lvl="1">
              <a:lnSpc>
                <a:spcPts val="3000"/>
              </a:lnSpc>
              <a:spcBef>
                <a:spcPct val="0"/>
              </a:spcBef>
              <a:buFont typeface="Arial"/>
              <a:buChar char="•"/>
            </a:pPr>
            <a:r>
              <a:rPr lang="en-US" sz="2000">
                <a:solidFill>
                  <a:srgbClr val="000000"/>
                </a:solidFill>
                <a:latin typeface="Montserrat"/>
                <a:ea typeface="Montserrat"/>
                <a:cs typeface="Montserrat"/>
                <a:sym typeface="Montserrat"/>
              </a:rPr>
              <a:t>T_ECS_1 (bas du ballon) : La température monte progressivement au début (20°C → 80°C), puis se stabilise entre 60°C et 80°C, avec quelques chu</a:t>
            </a:r>
            <a:r>
              <a:rPr lang="en-US" sz="2000">
                <a:solidFill>
                  <a:srgbClr val="000000"/>
                </a:solidFill>
                <a:latin typeface="Montserrat"/>
                <a:ea typeface="Montserrat"/>
                <a:cs typeface="Montserrat"/>
                <a:sym typeface="Montserrat"/>
              </a:rPr>
              <a:t>tes ponctuelles.</a:t>
            </a:r>
          </a:p>
          <a:p>
            <a:pPr algn="l" marL="431801" indent="-215900" lvl="1">
              <a:lnSpc>
                <a:spcPts val="3000"/>
              </a:lnSpc>
              <a:spcBef>
                <a:spcPct val="0"/>
              </a:spcBef>
              <a:buFont typeface="Arial"/>
              <a:buChar char="•"/>
            </a:pPr>
            <a:r>
              <a:rPr lang="en-US" sz="2000">
                <a:solidFill>
                  <a:srgbClr val="000000"/>
                </a:solidFill>
                <a:latin typeface="Montserrat"/>
                <a:ea typeface="Montserrat"/>
                <a:cs typeface="Montserrat"/>
                <a:sym typeface="Montserrat"/>
              </a:rPr>
              <a:t>T_ECS_n (haut du ballon) : La température est généralement plus élevée que celle du bas, dépassant souvent les 80°C et atteignant parfois 100°C. Elle présente plus de fluctuations et des pics.</a:t>
            </a:r>
          </a:p>
          <a:p>
            <a:pPr algn="l" marL="431801" indent="-215900" lvl="1">
              <a:lnSpc>
                <a:spcPts val="3000"/>
              </a:lnSpc>
              <a:spcBef>
                <a:spcPct val="0"/>
              </a:spcBef>
              <a:buFont typeface="Arial"/>
              <a:buChar char="•"/>
            </a:pPr>
            <a:r>
              <a:rPr lang="en-US" sz="2000">
                <a:solidFill>
                  <a:srgbClr val="000000"/>
                </a:solidFill>
                <a:latin typeface="Montserrat"/>
                <a:ea typeface="Montserrat"/>
                <a:cs typeface="Montserrat"/>
                <a:sym typeface="Montserrat"/>
              </a:rPr>
              <a:t>Malgré la consigne fixée à 65°C, on observe des températures supérieures (jusqu’à 100°C).</a:t>
            </a:r>
          </a:p>
          <a:p>
            <a:pPr algn="l" marL="431801" indent="-215900" lvl="1">
              <a:lnSpc>
                <a:spcPts val="3000"/>
              </a:lnSpc>
              <a:spcBef>
                <a:spcPct val="0"/>
              </a:spcBef>
              <a:buFont typeface="Arial"/>
              <a:buChar char="•"/>
            </a:pPr>
            <a:r>
              <a:rPr lang="en-US" sz="2000">
                <a:solidFill>
                  <a:srgbClr val="000000"/>
                </a:solidFill>
                <a:latin typeface="Montserrat"/>
                <a:ea typeface="Montserrat"/>
                <a:cs typeface="Montserrat"/>
                <a:sym typeface="Montserrat"/>
              </a:rPr>
              <a:t>Le bouclage permanent fait circuler principalement de l’eau chaude dans le circuit ECS, ce qui  empêche le refroidissement naturel du haut du ballon..</a:t>
            </a:r>
          </a:p>
          <a:p>
            <a:pPr algn="l">
              <a:lnSpc>
                <a:spcPts val="3000"/>
              </a:lnSpc>
              <a:spcBef>
                <a:spcPct val="0"/>
              </a:spcBef>
            </a:pPr>
          </a:p>
          <a:p>
            <a:pPr algn="l">
              <a:lnSpc>
                <a:spcPts val="3000"/>
              </a:lnSpc>
              <a:spcBef>
                <a:spcPct val="0"/>
              </a:spcBef>
            </a:pP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17484943" y="-1874195"/>
            <a:ext cx="0" cy="6492240"/>
          </a:xfrm>
          <a:prstGeom prst="line">
            <a:avLst/>
          </a:prstGeom>
          <a:ln cap="flat" w="19050">
            <a:solidFill>
              <a:srgbClr val="206A87"/>
            </a:solidFill>
            <a:prstDash val="solid"/>
            <a:headEnd type="none" len="sm" w="sm"/>
            <a:tailEnd type="none" len="sm" w="sm"/>
          </a:ln>
        </p:spPr>
      </p:sp>
      <p:grpSp>
        <p:nvGrpSpPr>
          <p:cNvPr name="Group 3" id="3"/>
          <p:cNvGrpSpPr/>
          <p:nvPr/>
        </p:nvGrpSpPr>
        <p:grpSpPr>
          <a:xfrm rot="5400000">
            <a:off x="9052958" y="-9595034"/>
            <a:ext cx="558986" cy="19190069"/>
            <a:chOff x="0" y="0"/>
            <a:chExt cx="147223" cy="5054174"/>
          </a:xfrm>
        </p:grpSpPr>
        <p:sp>
          <p:nvSpPr>
            <p:cNvPr name="Freeform 4" id="4"/>
            <p:cNvSpPr/>
            <p:nvPr/>
          </p:nvSpPr>
          <p:spPr>
            <a:xfrm flipH="false" flipV="false" rot="0">
              <a:off x="0" y="0"/>
              <a:ext cx="147223" cy="5054174"/>
            </a:xfrm>
            <a:custGeom>
              <a:avLst/>
              <a:gdLst/>
              <a:ahLst/>
              <a:cxnLst/>
              <a:rect r="r" b="b" t="t" l="l"/>
              <a:pathLst>
                <a:path h="5054174" w="147223">
                  <a:moveTo>
                    <a:pt x="0" y="0"/>
                  </a:moveTo>
                  <a:lnTo>
                    <a:pt x="147223" y="0"/>
                  </a:lnTo>
                  <a:lnTo>
                    <a:pt x="147223" y="5054174"/>
                  </a:lnTo>
                  <a:lnTo>
                    <a:pt x="0" y="5054174"/>
                  </a:lnTo>
                  <a:close/>
                </a:path>
              </a:pathLst>
            </a:custGeom>
            <a:solidFill>
              <a:srgbClr val="206A87"/>
            </a:solidFill>
          </p:spPr>
        </p:sp>
        <p:sp>
          <p:nvSpPr>
            <p:cNvPr name="TextBox 5" id="5"/>
            <p:cNvSpPr txBox="true"/>
            <p:nvPr/>
          </p:nvSpPr>
          <p:spPr>
            <a:xfrm>
              <a:off x="0" y="-57150"/>
              <a:ext cx="147223" cy="5111324"/>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8913062" y="9258300"/>
            <a:ext cx="9361480" cy="625079"/>
            <a:chOff x="0" y="0"/>
            <a:chExt cx="12481973" cy="833439"/>
          </a:xfrm>
        </p:grpSpPr>
        <p:grpSp>
          <p:nvGrpSpPr>
            <p:cNvPr name="Group 7" id="7"/>
            <p:cNvGrpSpPr/>
            <p:nvPr/>
          </p:nvGrpSpPr>
          <p:grpSpPr>
            <a:xfrm rot="0">
              <a:off x="0" y="0"/>
              <a:ext cx="833439" cy="833439"/>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06A87"/>
              </a:solidFill>
            </p:spPr>
          </p:sp>
          <p:sp>
            <p:nvSpPr>
              <p:cNvPr name="TextBox 9" id="9"/>
              <p:cNvSpPr txBox="true"/>
              <p:nvPr/>
            </p:nvSpPr>
            <p:spPr>
              <a:xfrm>
                <a:off x="76200" y="19050"/>
                <a:ext cx="660400" cy="717550"/>
              </a:xfrm>
              <a:prstGeom prst="rect">
                <a:avLst/>
              </a:prstGeom>
            </p:spPr>
            <p:txBody>
              <a:bodyPr anchor="ctr" rtlCol="false" tIns="50800" lIns="50800" bIns="50800" rIns="50800"/>
              <a:lstStyle/>
              <a:p>
                <a:pPr algn="ctr">
                  <a:lnSpc>
                    <a:spcPts val="3000"/>
                  </a:lnSpc>
                </a:pPr>
                <a:r>
                  <a:rPr lang="en-US" sz="2000">
                    <a:solidFill>
                      <a:srgbClr val="000000"/>
                    </a:solidFill>
                    <a:latin typeface="Montserrat"/>
                    <a:ea typeface="Montserrat"/>
                    <a:cs typeface="Montserrat"/>
                    <a:sym typeface="Montserrat"/>
                  </a:rPr>
                  <a:t>10</a:t>
                </a:r>
              </a:p>
            </p:txBody>
          </p:sp>
        </p:grpSp>
        <p:sp>
          <p:nvSpPr>
            <p:cNvPr name="TextBox 10" id="10"/>
            <p:cNvSpPr txBox="true"/>
            <p:nvPr/>
          </p:nvSpPr>
          <p:spPr>
            <a:xfrm rot="0">
              <a:off x="1258228" y="12224"/>
              <a:ext cx="11223746" cy="723266"/>
            </a:xfrm>
            <a:prstGeom prst="rect">
              <a:avLst/>
            </a:prstGeom>
          </p:spPr>
          <p:txBody>
            <a:bodyPr anchor="t" rtlCol="false" tIns="0" lIns="0" bIns="0" rIns="0">
              <a:spAutoFit/>
            </a:bodyPr>
            <a:lstStyle/>
            <a:p>
              <a:pPr algn="l">
                <a:lnSpc>
                  <a:spcPts val="4799"/>
                </a:lnSpc>
              </a:pPr>
            </a:p>
          </p:txBody>
        </p:sp>
      </p:grpSp>
      <p:grpSp>
        <p:nvGrpSpPr>
          <p:cNvPr name="Group 11" id="11"/>
          <p:cNvGrpSpPr/>
          <p:nvPr/>
        </p:nvGrpSpPr>
        <p:grpSpPr>
          <a:xfrm rot="0">
            <a:off x="12259461" y="1904212"/>
            <a:ext cx="4916621" cy="4838505"/>
            <a:chOff x="0" y="0"/>
            <a:chExt cx="6555495" cy="6451339"/>
          </a:xfrm>
        </p:grpSpPr>
        <p:sp>
          <p:nvSpPr>
            <p:cNvPr name="Freeform 12" id="12"/>
            <p:cNvSpPr/>
            <p:nvPr/>
          </p:nvSpPr>
          <p:spPr>
            <a:xfrm flipH="false" flipV="false" rot="0">
              <a:off x="0" y="0"/>
              <a:ext cx="6086169" cy="6451339"/>
            </a:xfrm>
            <a:custGeom>
              <a:avLst/>
              <a:gdLst/>
              <a:ahLst/>
              <a:cxnLst/>
              <a:rect r="r" b="b" t="t" l="l"/>
              <a:pathLst>
                <a:path h="6451339" w="6086169">
                  <a:moveTo>
                    <a:pt x="0" y="0"/>
                  </a:moveTo>
                  <a:lnTo>
                    <a:pt x="6086169" y="0"/>
                  </a:lnTo>
                  <a:lnTo>
                    <a:pt x="6086169" y="6451339"/>
                  </a:lnTo>
                  <a:lnTo>
                    <a:pt x="0" y="6451339"/>
                  </a:lnTo>
                  <a:lnTo>
                    <a:pt x="0" y="0"/>
                  </a:lnTo>
                  <a:close/>
                </a:path>
              </a:pathLst>
            </a:custGeom>
            <a:blipFill>
              <a:blip r:embed="rId2"/>
              <a:stretch>
                <a:fillRect l="0" t="0" r="0" b="0"/>
              </a:stretch>
            </a:blipFill>
          </p:spPr>
        </p:sp>
        <p:grpSp>
          <p:nvGrpSpPr>
            <p:cNvPr name="Group 13" id="13"/>
            <p:cNvGrpSpPr/>
            <p:nvPr/>
          </p:nvGrpSpPr>
          <p:grpSpPr>
            <a:xfrm rot="0">
              <a:off x="0" y="1755422"/>
              <a:ext cx="1367080" cy="4695918"/>
              <a:chOff x="0" y="0"/>
              <a:chExt cx="303369" cy="1042074"/>
            </a:xfrm>
          </p:grpSpPr>
          <p:sp>
            <p:nvSpPr>
              <p:cNvPr name="Freeform 14" id="14"/>
              <p:cNvSpPr/>
              <p:nvPr/>
            </p:nvSpPr>
            <p:spPr>
              <a:xfrm flipH="false" flipV="false" rot="0">
                <a:off x="0" y="0"/>
                <a:ext cx="303369" cy="1042074"/>
              </a:xfrm>
              <a:custGeom>
                <a:avLst/>
                <a:gdLst/>
                <a:ahLst/>
                <a:cxnLst/>
                <a:rect r="r" b="b" t="t" l="l"/>
                <a:pathLst>
                  <a:path h="1042074" w="303369">
                    <a:moveTo>
                      <a:pt x="0" y="0"/>
                    </a:moveTo>
                    <a:lnTo>
                      <a:pt x="303369" y="0"/>
                    </a:lnTo>
                    <a:lnTo>
                      <a:pt x="303369" y="1042074"/>
                    </a:lnTo>
                    <a:lnTo>
                      <a:pt x="0" y="1042074"/>
                    </a:lnTo>
                    <a:close/>
                  </a:path>
                </a:pathLst>
              </a:custGeom>
              <a:solidFill>
                <a:srgbClr val="FFFFFF"/>
              </a:solidFill>
            </p:spPr>
          </p:sp>
          <p:sp>
            <p:nvSpPr>
              <p:cNvPr name="TextBox 15" id="15"/>
              <p:cNvSpPr txBox="true"/>
              <p:nvPr/>
            </p:nvSpPr>
            <p:spPr>
              <a:xfrm>
                <a:off x="0" y="-57150"/>
                <a:ext cx="303369" cy="1099224"/>
              </a:xfrm>
              <a:prstGeom prst="rect">
                <a:avLst/>
              </a:prstGeom>
            </p:spPr>
            <p:txBody>
              <a:bodyPr anchor="ctr" rtlCol="false" tIns="50800" lIns="50800" bIns="50800" rIns="50800"/>
              <a:lstStyle/>
              <a:p>
                <a:pPr algn="ctr">
                  <a:lnSpc>
                    <a:spcPts val="3000"/>
                  </a:lnSpc>
                </a:pPr>
              </a:p>
            </p:txBody>
          </p:sp>
        </p:grpSp>
        <p:grpSp>
          <p:nvGrpSpPr>
            <p:cNvPr name="Group 16" id="16"/>
            <p:cNvGrpSpPr/>
            <p:nvPr/>
          </p:nvGrpSpPr>
          <p:grpSpPr>
            <a:xfrm rot="0">
              <a:off x="5188415" y="1671019"/>
              <a:ext cx="1367080" cy="4695918"/>
              <a:chOff x="0" y="0"/>
              <a:chExt cx="303369" cy="1042074"/>
            </a:xfrm>
          </p:grpSpPr>
          <p:sp>
            <p:nvSpPr>
              <p:cNvPr name="Freeform 17" id="17"/>
              <p:cNvSpPr/>
              <p:nvPr/>
            </p:nvSpPr>
            <p:spPr>
              <a:xfrm flipH="false" flipV="false" rot="0">
                <a:off x="0" y="0"/>
                <a:ext cx="303369" cy="1042074"/>
              </a:xfrm>
              <a:custGeom>
                <a:avLst/>
                <a:gdLst/>
                <a:ahLst/>
                <a:cxnLst/>
                <a:rect r="r" b="b" t="t" l="l"/>
                <a:pathLst>
                  <a:path h="1042074" w="303369">
                    <a:moveTo>
                      <a:pt x="0" y="0"/>
                    </a:moveTo>
                    <a:lnTo>
                      <a:pt x="303369" y="0"/>
                    </a:lnTo>
                    <a:lnTo>
                      <a:pt x="303369" y="1042074"/>
                    </a:lnTo>
                    <a:lnTo>
                      <a:pt x="0" y="1042074"/>
                    </a:lnTo>
                    <a:close/>
                  </a:path>
                </a:pathLst>
              </a:custGeom>
              <a:solidFill>
                <a:srgbClr val="FFFFFF"/>
              </a:solidFill>
            </p:spPr>
          </p:sp>
          <p:sp>
            <p:nvSpPr>
              <p:cNvPr name="TextBox 18" id="18"/>
              <p:cNvSpPr txBox="true"/>
              <p:nvPr/>
            </p:nvSpPr>
            <p:spPr>
              <a:xfrm>
                <a:off x="0" y="-57150"/>
                <a:ext cx="303369" cy="1099224"/>
              </a:xfrm>
              <a:prstGeom prst="rect">
                <a:avLst/>
              </a:prstGeom>
            </p:spPr>
            <p:txBody>
              <a:bodyPr anchor="ctr" rtlCol="false" tIns="50800" lIns="50800" bIns="50800" rIns="50800"/>
              <a:lstStyle/>
              <a:p>
                <a:pPr algn="ctr">
                  <a:lnSpc>
                    <a:spcPts val="3000"/>
                  </a:lnSpc>
                </a:pPr>
              </a:p>
            </p:txBody>
          </p:sp>
        </p:grpSp>
      </p:grpSp>
      <p:sp>
        <p:nvSpPr>
          <p:cNvPr name="Freeform 19" id="19"/>
          <p:cNvSpPr/>
          <p:nvPr/>
        </p:nvSpPr>
        <p:spPr>
          <a:xfrm flipH="false" flipV="false" rot="0">
            <a:off x="512862" y="2743262"/>
            <a:ext cx="12039265" cy="3749565"/>
          </a:xfrm>
          <a:custGeom>
            <a:avLst/>
            <a:gdLst/>
            <a:ahLst/>
            <a:cxnLst/>
            <a:rect r="r" b="b" t="t" l="l"/>
            <a:pathLst>
              <a:path h="3749565" w="12039265">
                <a:moveTo>
                  <a:pt x="0" y="0"/>
                </a:moveTo>
                <a:lnTo>
                  <a:pt x="12039265" y="0"/>
                </a:lnTo>
                <a:lnTo>
                  <a:pt x="12039265" y="3749565"/>
                </a:lnTo>
                <a:lnTo>
                  <a:pt x="0" y="3749565"/>
                </a:lnTo>
                <a:lnTo>
                  <a:pt x="0" y="0"/>
                </a:lnTo>
                <a:close/>
              </a:path>
            </a:pathLst>
          </a:custGeom>
          <a:blipFill>
            <a:blip r:embed="rId3"/>
            <a:stretch>
              <a:fillRect l="0" t="0" r="0" b="0"/>
            </a:stretch>
          </a:blipFill>
        </p:spPr>
      </p:sp>
      <p:sp>
        <p:nvSpPr>
          <p:cNvPr name="TextBox 20" id="20"/>
          <p:cNvSpPr txBox="true"/>
          <p:nvPr/>
        </p:nvSpPr>
        <p:spPr>
          <a:xfrm rot="0">
            <a:off x="1335266" y="565419"/>
            <a:ext cx="9827592" cy="652836"/>
          </a:xfrm>
          <a:prstGeom prst="rect">
            <a:avLst/>
          </a:prstGeom>
        </p:spPr>
        <p:txBody>
          <a:bodyPr anchor="t" rtlCol="false" tIns="0" lIns="0" bIns="0" rIns="0">
            <a:spAutoFit/>
          </a:bodyPr>
          <a:lstStyle/>
          <a:p>
            <a:pPr algn="l">
              <a:lnSpc>
                <a:spcPts val="4812"/>
              </a:lnSpc>
            </a:pPr>
            <a:r>
              <a:rPr lang="en-US" sz="4043" b="true">
                <a:solidFill>
                  <a:srgbClr val="206A87"/>
                </a:solidFill>
                <a:latin typeface="Poppins Bold"/>
                <a:ea typeface="Poppins Bold"/>
                <a:cs typeface="Poppins Bold"/>
                <a:sym typeface="Poppins Bold"/>
              </a:rPr>
              <a:t>Résultats et interprétation </a:t>
            </a:r>
          </a:p>
        </p:txBody>
      </p:sp>
      <p:sp>
        <p:nvSpPr>
          <p:cNvPr name="TextBox 21" id="21"/>
          <p:cNvSpPr txBox="true"/>
          <p:nvPr/>
        </p:nvSpPr>
        <p:spPr>
          <a:xfrm rot="0">
            <a:off x="1335266" y="1189680"/>
            <a:ext cx="11216861" cy="412806"/>
          </a:xfrm>
          <a:prstGeom prst="rect">
            <a:avLst/>
          </a:prstGeom>
        </p:spPr>
        <p:txBody>
          <a:bodyPr anchor="t" rtlCol="false" tIns="0" lIns="0" bIns="0" rIns="0">
            <a:spAutoFit/>
          </a:bodyPr>
          <a:lstStyle/>
          <a:p>
            <a:pPr algn="l">
              <a:lnSpc>
                <a:spcPts val="3027"/>
              </a:lnSpc>
            </a:pPr>
            <a:r>
              <a:rPr lang="en-US" sz="2543" b="true">
                <a:solidFill>
                  <a:srgbClr val="000000"/>
                </a:solidFill>
                <a:latin typeface="Poppins Bold"/>
                <a:ea typeface="Poppins Bold"/>
                <a:cs typeface="Poppins Bold"/>
                <a:sym typeface="Poppins Bold"/>
              </a:rPr>
              <a:t>Architecture ECS et chauffage en parallèle avec stockage en aval : </a:t>
            </a:r>
          </a:p>
        </p:txBody>
      </p:sp>
      <p:sp>
        <p:nvSpPr>
          <p:cNvPr name="TextBox 22" id="22"/>
          <p:cNvSpPr txBox="true"/>
          <p:nvPr/>
        </p:nvSpPr>
        <p:spPr>
          <a:xfrm rot="-5400000">
            <a:off x="15147461" y="5959478"/>
            <a:ext cx="4627339" cy="460812"/>
          </a:xfrm>
          <a:prstGeom prst="rect">
            <a:avLst/>
          </a:prstGeom>
        </p:spPr>
        <p:txBody>
          <a:bodyPr anchor="t" rtlCol="false" tIns="0" lIns="0" bIns="0" rIns="0">
            <a:spAutoFit/>
          </a:bodyPr>
          <a:lstStyle/>
          <a:p>
            <a:pPr algn="l">
              <a:lnSpc>
                <a:spcPts val="3384"/>
              </a:lnSpc>
            </a:pPr>
            <a:r>
              <a:rPr lang="en-US" sz="2843" spc="730">
                <a:solidFill>
                  <a:srgbClr val="000000"/>
                </a:solidFill>
                <a:latin typeface="Poppins"/>
                <a:ea typeface="Poppins"/>
                <a:cs typeface="Poppins"/>
                <a:sym typeface="Poppins"/>
              </a:rPr>
              <a:t>2024 - 2025</a:t>
            </a:r>
          </a:p>
        </p:txBody>
      </p:sp>
      <p:sp>
        <p:nvSpPr>
          <p:cNvPr name="TextBox 23" id="23"/>
          <p:cNvSpPr txBox="true"/>
          <p:nvPr/>
        </p:nvSpPr>
        <p:spPr>
          <a:xfrm rot="0">
            <a:off x="1335266" y="1752146"/>
            <a:ext cx="6062747" cy="291465"/>
          </a:xfrm>
          <a:prstGeom prst="rect">
            <a:avLst/>
          </a:prstGeom>
        </p:spPr>
        <p:txBody>
          <a:bodyPr anchor="t" rtlCol="false" tIns="0" lIns="0" bIns="0" rIns="0">
            <a:spAutoFit/>
          </a:bodyPr>
          <a:lstStyle/>
          <a:p>
            <a:pPr algn="l" marL="0" indent="0" lvl="1">
              <a:lnSpc>
                <a:spcPts val="2400"/>
              </a:lnSpc>
            </a:pPr>
            <a:r>
              <a:rPr lang="en-US" b="true" sz="1600">
                <a:solidFill>
                  <a:srgbClr val="206A87"/>
                </a:solidFill>
                <a:latin typeface="Montserrat Bold"/>
                <a:ea typeface="Montserrat Bold"/>
                <a:cs typeface="Montserrat Bold"/>
                <a:sym typeface="Montserrat Bold"/>
              </a:rPr>
              <a:t>Températures de ballon ECS (haut/bas) :</a:t>
            </a:r>
          </a:p>
        </p:txBody>
      </p:sp>
    </p:spTree>
  </p:cSld>
  <p:clrMapOvr>
    <a:masterClrMapping/>
  </p:clrMapOvr>
</p:sld>
</file>

<file path=ppt/slides/slide19.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AutoShape 2" id="2"/>
          <p:cNvSpPr/>
          <p:nvPr/>
        </p:nvSpPr>
        <p:spPr>
          <a:xfrm flipH="true">
            <a:off x="17475418" y="-3103245"/>
            <a:ext cx="9525" cy="7411135"/>
          </a:xfrm>
          <a:prstGeom prst="line">
            <a:avLst/>
          </a:prstGeom>
          <a:ln cap="flat" w="19050">
            <a:solidFill>
              <a:srgbClr val="206A87"/>
            </a:solidFill>
            <a:prstDash val="solid"/>
            <a:headEnd type="none" len="sm" w="sm"/>
            <a:tailEnd type="none" len="sm" w="sm"/>
          </a:ln>
        </p:spPr>
      </p:sp>
      <p:grpSp>
        <p:nvGrpSpPr>
          <p:cNvPr name="Group 3" id="3"/>
          <p:cNvGrpSpPr/>
          <p:nvPr/>
        </p:nvGrpSpPr>
        <p:grpSpPr>
          <a:xfrm rot="5400000">
            <a:off x="9052958" y="692625"/>
            <a:ext cx="558986" cy="19190069"/>
            <a:chOff x="0" y="0"/>
            <a:chExt cx="147223" cy="5054174"/>
          </a:xfrm>
        </p:grpSpPr>
        <p:sp>
          <p:nvSpPr>
            <p:cNvPr name="Freeform 4" id="4"/>
            <p:cNvSpPr/>
            <p:nvPr/>
          </p:nvSpPr>
          <p:spPr>
            <a:xfrm flipH="false" flipV="false" rot="0">
              <a:off x="0" y="0"/>
              <a:ext cx="147223" cy="5054174"/>
            </a:xfrm>
            <a:custGeom>
              <a:avLst/>
              <a:gdLst/>
              <a:ahLst/>
              <a:cxnLst/>
              <a:rect r="r" b="b" t="t" l="l"/>
              <a:pathLst>
                <a:path h="5054174" w="147223">
                  <a:moveTo>
                    <a:pt x="0" y="0"/>
                  </a:moveTo>
                  <a:lnTo>
                    <a:pt x="147223" y="0"/>
                  </a:lnTo>
                  <a:lnTo>
                    <a:pt x="147223" y="5054174"/>
                  </a:lnTo>
                  <a:lnTo>
                    <a:pt x="0" y="5054174"/>
                  </a:lnTo>
                  <a:close/>
                </a:path>
              </a:pathLst>
            </a:custGeom>
            <a:solidFill>
              <a:srgbClr val="206A87"/>
            </a:solidFill>
          </p:spPr>
        </p:sp>
        <p:sp>
          <p:nvSpPr>
            <p:cNvPr name="TextBox 5" id="5"/>
            <p:cNvSpPr txBox="true"/>
            <p:nvPr/>
          </p:nvSpPr>
          <p:spPr>
            <a:xfrm>
              <a:off x="0" y="-57150"/>
              <a:ext cx="147223" cy="5111324"/>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1028700" y="1028700"/>
            <a:ext cx="3552730" cy="614736"/>
            <a:chOff x="0" y="0"/>
            <a:chExt cx="4736973" cy="819648"/>
          </a:xfrm>
        </p:grpSpPr>
        <p:grpSp>
          <p:nvGrpSpPr>
            <p:cNvPr name="Group 7" id="7"/>
            <p:cNvGrpSpPr/>
            <p:nvPr/>
          </p:nvGrpSpPr>
          <p:grpSpPr>
            <a:xfrm rot="0">
              <a:off x="0" y="462029"/>
              <a:ext cx="4736973" cy="357618"/>
              <a:chOff x="0" y="0"/>
              <a:chExt cx="555410" cy="41931"/>
            </a:xfrm>
          </p:grpSpPr>
          <p:sp>
            <p:nvSpPr>
              <p:cNvPr name="Freeform 8" id="8"/>
              <p:cNvSpPr/>
              <p:nvPr/>
            </p:nvSpPr>
            <p:spPr>
              <a:xfrm flipH="false" flipV="false" rot="0">
                <a:off x="0" y="0"/>
                <a:ext cx="555410" cy="41931"/>
              </a:xfrm>
              <a:custGeom>
                <a:avLst/>
                <a:gdLst/>
                <a:ahLst/>
                <a:cxnLst/>
                <a:rect r="r" b="b" t="t" l="l"/>
                <a:pathLst>
                  <a:path h="41931" w="555410">
                    <a:moveTo>
                      <a:pt x="0" y="0"/>
                    </a:moveTo>
                    <a:lnTo>
                      <a:pt x="555410" y="0"/>
                    </a:lnTo>
                    <a:lnTo>
                      <a:pt x="555410" y="41931"/>
                    </a:lnTo>
                    <a:lnTo>
                      <a:pt x="0" y="41931"/>
                    </a:lnTo>
                    <a:close/>
                  </a:path>
                </a:pathLst>
              </a:custGeom>
              <a:solidFill>
                <a:srgbClr val="73A1BA"/>
              </a:solidFill>
              <a:ln w="38100" cap="sq">
                <a:solidFill>
                  <a:srgbClr val="73A1BA"/>
                </a:solidFill>
                <a:prstDash val="solid"/>
                <a:miter/>
              </a:ln>
            </p:spPr>
          </p:sp>
          <p:sp>
            <p:nvSpPr>
              <p:cNvPr name="TextBox 9" id="9"/>
              <p:cNvSpPr txBox="true"/>
              <p:nvPr/>
            </p:nvSpPr>
            <p:spPr>
              <a:xfrm>
                <a:off x="0" y="-57150"/>
                <a:ext cx="555410" cy="99081"/>
              </a:xfrm>
              <a:prstGeom prst="rect">
                <a:avLst/>
              </a:prstGeom>
            </p:spPr>
            <p:txBody>
              <a:bodyPr anchor="ctr" rtlCol="false" tIns="50800" lIns="50800" bIns="50800" rIns="50800"/>
              <a:lstStyle/>
              <a:p>
                <a:pPr algn="ctr">
                  <a:lnSpc>
                    <a:spcPts val="2659"/>
                  </a:lnSpc>
                </a:pPr>
              </a:p>
            </p:txBody>
          </p:sp>
        </p:grpSp>
        <p:sp>
          <p:nvSpPr>
            <p:cNvPr name="TextBox 10" id="10"/>
            <p:cNvSpPr txBox="true"/>
            <p:nvPr/>
          </p:nvSpPr>
          <p:spPr>
            <a:xfrm rot="0">
              <a:off x="323912" y="-38100"/>
              <a:ext cx="4312153" cy="857748"/>
            </a:xfrm>
            <a:prstGeom prst="rect">
              <a:avLst/>
            </a:prstGeom>
          </p:spPr>
          <p:txBody>
            <a:bodyPr anchor="t" rtlCol="false" tIns="0" lIns="0" bIns="0" rIns="0">
              <a:spAutoFit/>
            </a:bodyPr>
            <a:lstStyle/>
            <a:p>
              <a:pPr algn="just">
                <a:lnSpc>
                  <a:spcPts val="4812"/>
                </a:lnSpc>
                <a:spcBef>
                  <a:spcPct val="0"/>
                </a:spcBef>
              </a:pPr>
              <a:r>
                <a:rPr lang="en-US" b="true" sz="4043">
                  <a:solidFill>
                    <a:srgbClr val="000000"/>
                  </a:solidFill>
                  <a:latin typeface="Poppins Bold"/>
                  <a:ea typeface="Poppins Bold"/>
                  <a:cs typeface="Poppins Bold"/>
                  <a:sym typeface="Poppins Bold"/>
                </a:rPr>
                <a:t>Conclusion </a:t>
              </a:r>
            </a:p>
          </p:txBody>
        </p:sp>
      </p:grpSp>
      <p:sp>
        <p:nvSpPr>
          <p:cNvPr name="TextBox 11" id="11"/>
          <p:cNvSpPr txBox="true"/>
          <p:nvPr/>
        </p:nvSpPr>
        <p:spPr>
          <a:xfrm rot="0">
            <a:off x="1302248" y="1814234"/>
            <a:ext cx="15250360" cy="4669943"/>
          </a:xfrm>
          <a:prstGeom prst="rect">
            <a:avLst/>
          </a:prstGeom>
        </p:spPr>
        <p:txBody>
          <a:bodyPr anchor="t" rtlCol="false" tIns="0" lIns="0" bIns="0" rIns="0">
            <a:spAutoFit/>
          </a:bodyPr>
          <a:lstStyle/>
          <a:p>
            <a:pPr algn="l">
              <a:lnSpc>
                <a:spcPts val="3141"/>
              </a:lnSpc>
            </a:pPr>
            <a:r>
              <a:rPr lang="en-US" sz="2243">
                <a:solidFill>
                  <a:srgbClr val="000000"/>
                </a:solidFill>
                <a:latin typeface="Poppins"/>
                <a:ea typeface="Poppins"/>
                <a:cs typeface="Poppins"/>
                <a:sym typeface="Poppins"/>
              </a:rPr>
              <a:t>Pour conclure, ce projet de fin d’études m’a permis de travailler sur la modélisation de sous-stations thermiques afin d’évaluer et de comparer différentes architectures.</a:t>
            </a:r>
          </a:p>
          <a:p>
            <a:pPr algn="l">
              <a:lnSpc>
                <a:spcPts val="3141"/>
              </a:lnSpc>
            </a:pPr>
            <a:r>
              <a:rPr lang="en-US" sz="2243">
                <a:solidFill>
                  <a:srgbClr val="000000"/>
                </a:solidFill>
                <a:latin typeface="Poppins"/>
                <a:ea typeface="Poppins"/>
                <a:cs typeface="Poppins"/>
                <a:sym typeface="Poppins"/>
              </a:rPr>
              <a:t>Les résultats de simulation montrent que l’ajout d’un ballon de stockage dédié à l’ECS constitue une solution efficace pour améliorer le confort sanitaire et optimiser le fonctionnement global du réseau, sans modifier le comportement du chauffage.</a:t>
            </a:r>
          </a:p>
          <a:p>
            <a:pPr algn="l">
              <a:lnSpc>
                <a:spcPts val="3141"/>
              </a:lnSpc>
            </a:pPr>
            <a:r>
              <a:rPr lang="en-US" sz="2243">
                <a:solidFill>
                  <a:srgbClr val="000000"/>
                </a:solidFill>
                <a:latin typeface="Poppins"/>
                <a:ea typeface="Poppins"/>
                <a:cs typeface="Poppins"/>
                <a:sym typeface="Poppins"/>
              </a:rPr>
              <a:t>Au-delà de l’analyse technique, ce travail m’a également permis de développer des compétences dans :</a:t>
            </a:r>
          </a:p>
          <a:p>
            <a:pPr algn="l" marL="484476" indent="-242238" lvl="1">
              <a:lnSpc>
                <a:spcPts val="3141"/>
              </a:lnSpc>
              <a:buFont typeface="Arial"/>
              <a:buChar char="•"/>
            </a:pPr>
            <a:r>
              <a:rPr lang="en-US" sz="2243">
                <a:solidFill>
                  <a:srgbClr val="000000"/>
                </a:solidFill>
                <a:latin typeface="Poppins"/>
                <a:ea typeface="Poppins"/>
                <a:cs typeface="Poppins"/>
                <a:sym typeface="Poppins"/>
              </a:rPr>
              <a:t>la modélisation énergétique sous MATLAB/Simulink,</a:t>
            </a:r>
          </a:p>
          <a:p>
            <a:pPr algn="l" marL="484476" indent="-242238" lvl="1">
              <a:lnSpc>
                <a:spcPts val="3141"/>
              </a:lnSpc>
              <a:buFont typeface="Arial"/>
              <a:buChar char="•"/>
            </a:pPr>
            <a:r>
              <a:rPr lang="en-US" sz="2243">
                <a:solidFill>
                  <a:srgbClr val="000000"/>
                </a:solidFill>
                <a:latin typeface="Poppins"/>
                <a:ea typeface="Poppins"/>
                <a:cs typeface="Poppins"/>
                <a:sym typeface="Poppins"/>
              </a:rPr>
              <a:t>l’interfaçage avec Python,</a:t>
            </a:r>
          </a:p>
          <a:p>
            <a:pPr algn="l" marL="484476" indent="-242238" lvl="1">
              <a:lnSpc>
                <a:spcPts val="3141"/>
              </a:lnSpc>
              <a:buFont typeface="Arial"/>
              <a:buChar char="•"/>
            </a:pPr>
            <a:r>
              <a:rPr lang="en-US" sz="2243">
                <a:solidFill>
                  <a:srgbClr val="000000"/>
                </a:solidFill>
                <a:latin typeface="Poppins"/>
                <a:ea typeface="Poppins"/>
                <a:cs typeface="Poppins"/>
                <a:sym typeface="Poppins"/>
              </a:rPr>
              <a:t>et l’exploitation d’indicateurs de performance pour l’évaluation de systèmes complexes.</a:t>
            </a:r>
          </a:p>
          <a:p>
            <a:pPr algn="l">
              <a:lnSpc>
                <a:spcPts val="3141"/>
              </a:lnSpc>
            </a:pPr>
            <a:r>
              <a:rPr lang="en-US" sz="2243">
                <a:solidFill>
                  <a:srgbClr val="000000"/>
                </a:solidFill>
                <a:latin typeface="Poppins"/>
                <a:ea typeface="Poppins"/>
                <a:cs typeface="Poppins"/>
                <a:sym typeface="Poppins"/>
              </a:rPr>
              <a:t>Je tiens à remercier mon encadrant et toute l’équipe du laboratoire LOCIE pour leur accompagnement et leur soutien tout au long de ce projet.</a:t>
            </a:r>
          </a:p>
          <a:p>
            <a:pPr algn="l">
              <a:lnSpc>
                <a:spcPts val="2861"/>
              </a:lnSpc>
            </a:pPr>
          </a:p>
        </p:txBody>
      </p:sp>
      <p:sp>
        <p:nvSpPr>
          <p:cNvPr name="TextBox 12" id="12"/>
          <p:cNvSpPr txBox="true"/>
          <p:nvPr/>
        </p:nvSpPr>
        <p:spPr>
          <a:xfrm rot="-5400000">
            <a:off x="15624406" y="6013574"/>
            <a:ext cx="3673452" cy="460812"/>
          </a:xfrm>
          <a:prstGeom prst="rect">
            <a:avLst/>
          </a:prstGeom>
        </p:spPr>
        <p:txBody>
          <a:bodyPr anchor="t" rtlCol="false" tIns="0" lIns="0" bIns="0" rIns="0">
            <a:spAutoFit/>
          </a:bodyPr>
          <a:lstStyle/>
          <a:p>
            <a:pPr algn="l">
              <a:lnSpc>
                <a:spcPts val="3384"/>
              </a:lnSpc>
            </a:pPr>
            <a:r>
              <a:rPr lang="en-US" sz="2843" spc="730">
                <a:solidFill>
                  <a:srgbClr val="000000"/>
                </a:solidFill>
                <a:latin typeface="Poppins"/>
                <a:ea typeface="Poppins"/>
                <a:cs typeface="Poppins"/>
                <a:sym typeface="Poppins"/>
              </a:rPr>
              <a:t>2024 - 2025</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12110589" y="4519404"/>
            <a:ext cx="10696815" cy="1658006"/>
          </a:xfrm>
          <a:custGeom>
            <a:avLst/>
            <a:gdLst/>
            <a:ahLst/>
            <a:cxnLst/>
            <a:rect r="r" b="b" t="t" l="l"/>
            <a:pathLst>
              <a:path h="1658006" w="10696815">
                <a:moveTo>
                  <a:pt x="0" y="0"/>
                </a:moveTo>
                <a:lnTo>
                  <a:pt x="10696815" y="0"/>
                </a:lnTo>
                <a:lnTo>
                  <a:pt x="10696815" y="1658007"/>
                </a:lnTo>
                <a:lnTo>
                  <a:pt x="0" y="165800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028700" y="1028700"/>
            <a:ext cx="7568032" cy="914400"/>
          </a:xfrm>
          <a:prstGeom prst="rect">
            <a:avLst/>
          </a:prstGeom>
        </p:spPr>
        <p:txBody>
          <a:bodyPr anchor="t" rtlCol="false" tIns="0" lIns="0" bIns="0" rIns="0">
            <a:spAutoFit/>
          </a:bodyPr>
          <a:lstStyle/>
          <a:p>
            <a:pPr algn="l" marL="0" indent="0" lvl="0">
              <a:lnSpc>
                <a:spcPts val="7200"/>
              </a:lnSpc>
            </a:pPr>
            <a:r>
              <a:rPr lang="en-US" b="true" sz="6000">
                <a:solidFill>
                  <a:srgbClr val="206A87"/>
                </a:solidFill>
                <a:latin typeface="Nunito Sans Expanded Heavy"/>
                <a:ea typeface="Nunito Sans Expanded Heavy"/>
                <a:cs typeface="Nunito Sans Expanded Heavy"/>
                <a:sym typeface="Nunito Sans Expanded Heavy"/>
              </a:rPr>
              <a:t>PLAN</a:t>
            </a:r>
          </a:p>
        </p:txBody>
      </p:sp>
      <p:grpSp>
        <p:nvGrpSpPr>
          <p:cNvPr name="Group 4" id="4"/>
          <p:cNvGrpSpPr/>
          <p:nvPr/>
        </p:nvGrpSpPr>
        <p:grpSpPr>
          <a:xfrm rot="0">
            <a:off x="1028700" y="2448181"/>
            <a:ext cx="9361480" cy="625079"/>
            <a:chOff x="0" y="0"/>
            <a:chExt cx="12481973" cy="833439"/>
          </a:xfrm>
        </p:grpSpPr>
        <p:grpSp>
          <p:nvGrpSpPr>
            <p:cNvPr name="Group 5" id="5"/>
            <p:cNvGrpSpPr/>
            <p:nvPr/>
          </p:nvGrpSpPr>
          <p:grpSpPr>
            <a:xfrm rot="0">
              <a:off x="0" y="0"/>
              <a:ext cx="833439" cy="833439"/>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06A87"/>
              </a:solidFill>
            </p:spPr>
          </p:sp>
          <p:sp>
            <p:nvSpPr>
              <p:cNvPr name="TextBox 7" id="7"/>
              <p:cNvSpPr txBox="true"/>
              <p:nvPr/>
            </p:nvSpPr>
            <p:spPr>
              <a:xfrm>
                <a:off x="76200" y="19050"/>
                <a:ext cx="660400" cy="717550"/>
              </a:xfrm>
              <a:prstGeom prst="rect">
                <a:avLst/>
              </a:prstGeom>
            </p:spPr>
            <p:txBody>
              <a:bodyPr anchor="ctr" rtlCol="false" tIns="50800" lIns="50800" bIns="50800" rIns="50800"/>
              <a:lstStyle/>
              <a:p>
                <a:pPr algn="ctr">
                  <a:lnSpc>
                    <a:spcPts val="3000"/>
                  </a:lnSpc>
                </a:pPr>
                <a:r>
                  <a:rPr lang="en-US" sz="2000">
                    <a:solidFill>
                      <a:srgbClr val="000000"/>
                    </a:solidFill>
                    <a:latin typeface="Montserrat"/>
                    <a:ea typeface="Montserrat"/>
                    <a:cs typeface="Montserrat"/>
                    <a:sym typeface="Montserrat"/>
                  </a:rPr>
                  <a:t>1</a:t>
                </a:r>
              </a:p>
            </p:txBody>
          </p:sp>
        </p:grpSp>
        <p:sp>
          <p:nvSpPr>
            <p:cNvPr name="TextBox 8" id="8"/>
            <p:cNvSpPr txBox="true"/>
            <p:nvPr/>
          </p:nvSpPr>
          <p:spPr>
            <a:xfrm rot="0">
              <a:off x="1258228" y="12224"/>
              <a:ext cx="11223746" cy="723266"/>
            </a:xfrm>
            <a:prstGeom prst="rect">
              <a:avLst/>
            </a:prstGeom>
          </p:spPr>
          <p:txBody>
            <a:bodyPr anchor="t" rtlCol="false" tIns="0" lIns="0" bIns="0" rIns="0">
              <a:spAutoFit/>
            </a:bodyPr>
            <a:lstStyle/>
            <a:p>
              <a:pPr algn="l">
                <a:lnSpc>
                  <a:spcPts val="4799"/>
                </a:lnSpc>
              </a:pPr>
              <a:r>
                <a:rPr lang="en-US" sz="3199">
                  <a:solidFill>
                    <a:srgbClr val="545454"/>
                  </a:solidFill>
                  <a:latin typeface="Montserrat"/>
                  <a:ea typeface="Montserrat"/>
                  <a:cs typeface="Montserrat"/>
                  <a:sym typeface="Montserrat"/>
                </a:rPr>
                <a:t>Introduction</a:t>
              </a:r>
            </a:p>
          </p:txBody>
        </p:sp>
      </p:grpSp>
      <p:grpSp>
        <p:nvGrpSpPr>
          <p:cNvPr name="Group 9" id="9"/>
          <p:cNvGrpSpPr/>
          <p:nvPr/>
        </p:nvGrpSpPr>
        <p:grpSpPr>
          <a:xfrm rot="0">
            <a:off x="1028700" y="3311095"/>
            <a:ext cx="9361480" cy="1151693"/>
            <a:chOff x="0" y="0"/>
            <a:chExt cx="12481973" cy="1535590"/>
          </a:xfrm>
        </p:grpSpPr>
        <p:grpSp>
          <p:nvGrpSpPr>
            <p:cNvPr name="Group 10" id="10"/>
            <p:cNvGrpSpPr/>
            <p:nvPr/>
          </p:nvGrpSpPr>
          <p:grpSpPr>
            <a:xfrm rot="0">
              <a:off x="0" y="0"/>
              <a:ext cx="833439" cy="833439"/>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06A87"/>
              </a:solidFill>
            </p:spPr>
          </p:sp>
          <p:sp>
            <p:nvSpPr>
              <p:cNvPr name="TextBox 12" id="12"/>
              <p:cNvSpPr txBox="true"/>
              <p:nvPr/>
            </p:nvSpPr>
            <p:spPr>
              <a:xfrm>
                <a:off x="76200" y="19050"/>
                <a:ext cx="660400" cy="717550"/>
              </a:xfrm>
              <a:prstGeom prst="rect">
                <a:avLst/>
              </a:prstGeom>
            </p:spPr>
            <p:txBody>
              <a:bodyPr anchor="ctr" rtlCol="false" tIns="50800" lIns="50800" bIns="50800" rIns="50800"/>
              <a:lstStyle/>
              <a:p>
                <a:pPr algn="ctr">
                  <a:lnSpc>
                    <a:spcPts val="3000"/>
                  </a:lnSpc>
                </a:pPr>
                <a:r>
                  <a:rPr lang="en-US" sz="2000">
                    <a:solidFill>
                      <a:srgbClr val="000000"/>
                    </a:solidFill>
                    <a:latin typeface="Montserrat"/>
                    <a:ea typeface="Montserrat"/>
                    <a:cs typeface="Montserrat"/>
                    <a:sym typeface="Montserrat"/>
                  </a:rPr>
                  <a:t>2</a:t>
                </a:r>
              </a:p>
            </p:txBody>
          </p:sp>
        </p:grpSp>
        <p:sp>
          <p:nvSpPr>
            <p:cNvPr name="TextBox 13" id="13"/>
            <p:cNvSpPr txBox="true"/>
            <p:nvPr/>
          </p:nvSpPr>
          <p:spPr>
            <a:xfrm rot="0">
              <a:off x="1258228" y="12224"/>
              <a:ext cx="11223746" cy="1523366"/>
            </a:xfrm>
            <a:prstGeom prst="rect">
              <a:avLst/>
            </a:prstGeom>
          </p:spPr>
          <p:txBody>
            <a:bodyPr anchor="t" rtlCol="false" tIns="0" lIns="0" bIns="0" rIns="0">
              <a:spAutoFit/>
            </a:bodyPr>
            <a:lstStyle/>
            <a:p>
              <a:pPr algn="l">
                <a:lnSpc>
                  <a:spcPts val="4799"/>
                </a:lnSpc>
              </a:pPr>
              <a:r>
                <a:rPr lang="en-US" sz="3199">
                  <a:solidFill>
                    <a:srgbClr val="545454"/>
                  </a:solidFill>
                  <a:latin typeface="Montserrat"/>
                  <a:ea typeface="Montserrat"/>
                  <a:cs typeface="Montserrat"/>
                  <a:sym typeface="Montserrat"/>
                </a:rPr>
                <a:t>Les réseaux de chaleur urbains et  les sous-stations</a:t>
              </a:r>
            </a:p>
          </p:txBody>
        </p:sp>
      </p:grpSp>
      <p:grpSp>
        <p:nvGrpSpPr>
          <p:cNvPr name="Group 14" id="14"/>
          <p:cNvGrpSpPr/>
          <p:nvPr/>
        </p:nvGrpSpPr>
        <p:grpSpPr>
          <a:xfrm rot="0">
            <a:off x="1028700" y="4462787"/>
            <a:ext cx="9361480" cy="625079"/>
            <a:chOff x="0" y="0"/>
            <a:chExt cx="12481973" cy="833439"/>
          </a:xfrm>
        </p:grpSpPr>
        <p:grpSp>
          <p:nvGrpSpPr>
            <p:cNvPr name="Group 15" id="15"/>
            <p:cNvGrpSpPr/>
            <p:nvPr/>
          </p:nvGrpSpPr>
          <p:grpSpPr>
            <a:xfrm rot="0">
              <a:off x="0" y="0"/>
              <a:ext cx="833439" cy="833439"/>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06A87"/>
              </a:solidFill>
            </p:spPr>
          </p:sp>
          <p:sp>
            <p:nvSpPr>
              <p:cNvPr name="TextBox 17" id="17"/>
              <p:cNvSpPr txBox="true"/>
              <p:nvPr/>
            </p:nvSpPr>
            <p:spPr>
              <a:xfrm>
                <a:off x="76200" y="19050"/>
                <a:ext cx="660400" cy="717550"/>
              </a:xfrm>
              <a:prstGeom prst="rect">
                <a:avLst/>
              </a:prstGeom>
            </p:spPr>
            <p:txBody>
              <a:bodyPr anchor="ctr" rtlCol="false" tIns="50800" lIns="50800" bIns="50800" rIns="50800"/>
              <a:lstStyle/>
              <a:p>
                <a:pPr algn="ctr">
                  <a:lnSpc>
                    <a:spcPts val="3000"/>
                  </a:lnSpc>
                </a:pPr>
                <a:r>
                  <a:rPr lang="en-US" sz="2000">
                    <a:solidFill>
                      <a:srgbClr val="000000"/>
                    </a:solidFill>
                    <a:latin typeface="Montserrat"/>
                    <a:ea typeface="Montserrat"/>
                    <a:cs typeface="Montserrat"/>
                    <a:sym typeface="Montserrat"/>
                  </a:rPr>
                  <a:t>3</a:t>
                </a:r>
              </a:p>
            </p:txBody>
          </p:sp>
        </p:grpSp>
        <p:sp>
          <p:nvSpPr>
            <p:cNvPr name="TextBox 18" id="18"/>
            <p:cNvSpPr txBox="true"/>
            <p:nvPr/>
          </p:nvSpPr>
          <p:spPr>
            <a:xfrm rot="0">
              <a:off x="1258228" y="12224"/>
              <a:ext cx="11223746" cy="723266"/>
            </a:xfrm>
            <a:prstGeom prst="rect">
              <a:avLst/>
            </a:prstGeom>
          </p:spPr>
          <p:txBody>
            <a:bodyPr anchor="t" rtlCol="false" tIns="0" lIns="0" bIns="0" rIns="0">
              <a:spAutoFit/>
            </a:bodyPr>
            <a:lstStyle/>
            <a:p>
              <a:pPr algn="l">
                <a:lnSpc>
                  <a:spcPts val="4799"/>
                </a:lnSpc>
              </a:pPr>
              <a:r>
                <a:rPr lang="en-US" sz="3199">
                  <a:solidFill>
                    <a:srgbClr val="545454"/>
                  </a:solidFill>
                  <a:latin typeface="Montserrat"/>
                  <a:ea typeface="Montserrat"/>
                  <a:cs typeface="Montserrat"/>
                  <a:sym typeface="Montserrat"/>
                </a:rPr>
                <a:t>Approche proposée et méthodologie</a:t>
              </a:r>
            </a:p>
          </p:txBody>
        </p:sp>
      </p:grpSp>
      <p:grpSp>
        <p:nvGrpSpPr>
          <p:cNvPr name="Group 19" id="19"/>
          <p:cNvGrpSpPr/>
          <p:nvPr/>
        </p:nvGrpSpPr>
        <p:grpSpPr>
          <a:xfrm rot="0">
            <a:off x="1028700" y="5348408"/>
            <a:ext cx="9361480" cy="625079"/>
            <a:chOff x="0" y="0"/>
            <a:chExt cx="12481973" cy="833439"/>
          </a:xfrm>
        </p:grpSpPr>
        <p:grpSp>
          <p:nvGrpSpPr>
            <p:cNvPr name="Group 20" id="20"/>
            <p:cNvGrpSpPr/>
            <p:nvPr/>
          </p:nvGrpSpPr>
          <p:grpSpPr>
            <a:xfrm rot="0">
              <a:off x="0" y="0"/>
              <a:ext cx="833439" cy="833439"/>
              <a:chOff x="0" y="0"/>
              <a:chExt cx="812800" cy="812800"/>
            </a:xfrm>
          </p:grpSpPr>
          <p:sp>
            <p:nvSpPr>
              <p:cNvPr name="Freeform 21" id="2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06A87"/>
              </a:solidFill>
            </p:spPr>
          </p:sp>
          <p:sp>
            <p:nvSpPr>
              <p:cNvPr name="TextBox 22" id="22"/>
              <p:cNvSpPr txBox="true"/>
              <p:nvPr/>
            </p:nvSpPr>
            <p:spPr>
              <a:xfrm>
                <a:off x="76200" y="19050"/>
                <a:ext cx="660400" cy="717550"/>
              </a:xfrm>
              <a:prstGeom prst="rect">
                <a:avLst/>
              </a:prstGeom>
            </p:spPr>
            <p:txBody>
              <a:bodyPr anchor="ctr" rtlCol="false" tIns="50800" lIns="50800" bIns="50800" rIns="50800"/>
              <a:lstStyle/>
              <a:p>
                <a:pPr algn="ctr">
                  <a:lnSpc>
                    <a:spcPts val="3000"/>
                  </a:lnSpc>
                </a:pPr>
                <a:r>
                  <a:rPr lang="en-US" sz="2000">
                    <a:solidFill>
                      <a:srgbClr val="000000"/>
                    </a:solidFill>
                    <a:latin typeface="Montserrat"/>
                    <a:ea typeface="Montserrat"/>
                    <a:cs typeface="Montserrat"/>
                    <a:sym typeface="Montserrat"/>
                  </a:rPr>
                  <a:t>4</a:t>
                </a:r>
              </a:p>
            </p:txBody>
          </p:sp>
        </p:grpSp>
        <p:sp>
          <p:nvSpPr>
            <p:cNvPr name="TextBox 23" id="23"/>
            <p:cNvSpPr txBox="true"/>
            <p:nvPr/>
          </p:nvSpPr>
          <p:spPr>
            <a:xfrm rot="0">
              <a:off x="1258228" y="12224"/>
              <a:ext cx="11223746" cy="723266"/>
            </a:xfrm>
            <a:prstGeom prst="rect">
              <a:avLst/>
            </a:prstGeom>
          </p:spPr>
          <p:txBody>
            <a:bodyPr anchor="t" rtlCol="false" tIns="0" lIns="0" bIns="0" rIns="0">
              <a:spAutoFit/>
            </a:bodyPr>
            <a:lstStyle/>
            <a:p>
              <a:pPr algn="l">
                <a:lnSpc>
                  <a:spcPts val="4799"/>
                </a:lnSpc>
              </a:pPr>
              <a:r>
                <a:rPr lang="en-US" sz="3199">
                  <a:solidFill>
                    <a:srgbClr val="545454"/>
                  </a:solidFill>
                  <a:latin typeface="Montserrat"/>
                  <a:ea typeface="Montserrat"/>
                  <a:cs typeface="Montserrat"/>
                  <a:sym typeface="Montserrat"/>
                </a:rPr>
                <a:t>Résultats et  interprétation </a:t>
              </a:r>
            </a:p>
          </p:txBody>
        </p:sp>
      </p:grpSp>
      <p:grpSp>
        <p:nvGrpSpPr>
          <p:cNvPr name="Group 24" id="24"/>
          <p:cNvGrpSpPr/>
          <p:nvPr/>
        </p:nvGrpSpPr>
        <p:grpSpPr>
          <a:xfrm rot="0">
            <a:off x="1028700" y="6230662"/>
            <a:ext cx="9361480" cy="625079"/>
            <a:chOff x="0" y="0"/>
            <a:chExt cx="12481973" cy="833439"/>
          </a:xfrm>
        </p:grpSpPr>
        <p:grpSp>
          <p:nvGrpSpPr>
            <p:cNvPr name="Group 25" id="25"/>
            <p:cNvGrpSpPr/>
            <p:nvPr/>
          </p:nvGrpSpPr>
          <p:grpSpPr>
            <a:xfrm rot="0">
              <a:off x="0" y="0"/>
              <a:ext cx="833439" cy="833439"/>
              <a:chOff x="0" y="0"/>
              <a:chExt cx="812800" cy="812800"/>
            </a:xfrm>
          </p:grpSpPr>
          <p:sp>
            <p:nvSpPr>
              <p:cNvPr name="Freeform 26" id="2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06A87"/>
              </a:solidFill>
            </p:spPr>
          </p:sp>
          <p:sp>
            <p:nvSpPr>
              <p:cNvPr name="TextBox 27" id="27"/>
              <p:cNvSpPr txBox="true"/>
              <p:nvPr/>
            </p:nvSpPr>
            <p:spPr>
              <a:xfrm>
                <a:off x="76200" y="19050"/>
                <a:ext cx="660400" cy="717550"/>
              </a:xfrm>
              <a:prstGeom prst="rect">
                <a:avLst/>
              </a:prstGeom>
            </p:spPr>
            <p:txBody>
              <a:bodyPr anchor="ctr" rtlCol="false" tIns="50800" lIns="50800" bIns="50800" rIns="50800"/>
              <a:lstStyle/>
              <a:p>
                <a:pPr algn="ctr">
                  <a:lnSpc>
                    <a:spcPts val="3000"/>
                  </a:lnSpc>
                </a:pPr>
                <a:r>
                  <a:rPr lang="en-US" sz="2000">
                    <a:solidFill>
                      <a:srgbClr val="000000"/>
                    </a:solidFill>
                    <a:latin typeface="Montserrat"/>
                    <a:ea typeface="Montserrat"/>
                    <a:cs typeface="Montserrat"/>
                    <a:sym typeface="Montserrat"/>
                  </a:rPr>
                  <a:t>5</a:t>
                </a:r>
              </a:p>
            </p:txBody>
          </p:sp>
        </p:grpSp>
        <p:sp>
          <p:nvSpPr>
            <p:cNvPr name="TextBox 28" id="28"/>
            <p:cNvSpPr txBox="true"/>
            <p:nvPr/>
          </p:nvSpPr>
          <p:spPr>
            <a:xfrm rot="0">
              <a:off x="1258228" y="12224"/>
              <a:ext cx="11223746" cy="723266"/>
            </a:xfrm>
            <a:prstGeom prst="rect">
              <a:avLst/>
            </a:prstGeom>
          </p:spPr>
          <p:txBody>
            <a:bodyPr anchor="t" rtlCol="false" tIns="0" lIns="0" bIns="0" rIns="0">
              <a:spAutoFit/>
            </a:bodyPr>
            <a:lstStyle/>
            <a:p>
              <a:pPr algn="l">
                <a:lnSpc>
                  <a:spcPts val="4799"/>
                </a:lnSpc>
              </a:pPr>
              <a:r>
                <a:rPr lang="en-US" sz="3199">
                  <a:solidFill>
                    <a:srgbClr val="545454"/>
                  </a:solidFill>
                  <a:latin typeface="Montserrat"/>
                  <a:ea typeface="Montserrat"/>
                  <a:cs typeface="Montserrat"/>
                  <a:sym typeface="Montserrat"/>
                </a:rPr>
                <a:t>Conclusion </a:t>
              </a:r>
            </a:p>
          </p:txBody>
        </p:sp>
      </p:gr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6772901" y="-360688"/>
            <a:ext cx="1823693" cy="10976146"/>
            <a:chOff x="0" y="0"/>
            <a:chExt cx="480314" cy="2890837"/>
          </a:xfrm>
        </p:grpSpPr>
        <p:sp>
          <p:nvSpPr>
            <p:cNvPr name="Freeform 3" id="3"/>
            <p:cNvSpPr/>
            <p:nvPr/>
          </p:nvSpPr>
          <p:spPr>
            <a:xfrm flipH="false" flipV="false" rot="0">
              <a:off x="0" y="0"/>
              <a:ext cx="480314" cy="2890837"/>
            </a:xfrm>
            <a:custGeom>
              <a:avLst/>
              <a:gdLst/>
              <a:ahLst/>
              <a:cxnLst/>
              <a:rect r="r" b="b" t="t" l="l"/>
              <a:pathLst>
                <a:path h="2890837" w="480314">
                  <a:moveTo>
                    <a:pt x="0" y="0"/>
                  </a:moveTo>
                  <a:lnTo>
                    <a:pt x="480314" y="0"/>
                  </a:lnTo>
                  <a:lnTo>
                    <a:pt x="480314" y="2890837"/>
                  </a:lnTo>
                  <a:lnTo>
                    <a:pt x="0" y="2890837"/>
                  </a:lnTo>
                  <a:close/>
                </a:path>
              </a:pathLst>
            </a:custGeom>
            <a:solidFill>
              <a:srgbClr val="206A87"/>
            </a:solidFill>
          </p:spPr>
        </p:sp>
        <p:sp>
          <p:nvSpPr>
            <p:cNvPr name="TextBox 4" id="4"/>
            <p:cNvSpPr txBox="true"/>
            <p:nvPr/>
          </p:nvSpPr>
          <p:spPr>
            <a:xfrm>
              <a:off x="0" y="-57150"/>
              <a:ext cx="480314" cy="2947987"/>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9944500" y="2727763"/>
            <a:ext cx="7740248" cy="4866151"/>
            <a:chOff x="0" y="0"/>
            <a:chExt cx="10320330" cy="6488202"/>
          </a:xfrm>
        </p:grpSpPr>
        <p:sp>
          <p:nvSpPr>
            <p:cNvPr name="AutoShape 6" id="6"/>
            <p:cNvSpPr/>
            <p:nvPr/>
          </p:nvSpPr>
          <p:spPr>
            <a:xfrm>
              <a:off x="0" y="0"/>
              <a:ext cx="10320330" cy="6488202"/>
            </a:xfrm>
            <a:prstGeom prst="rect">
              <a:avLst/>
            </a:prstGeom>
            <a:solidFill>
              <a:srgbClr val="FFFFFF"/>
            </a:solidFill>
          </p:spPr>
        </p:sp>
      </p:grpSp>
      <p:grpSp>
        <p:nvGrpSpPr>
          <p:cNvPr name="Group 7" id="7"/>
          <p:cNvGrpSpPr/>
          <p:nvPr/>
        </p:nvGrpSpPr>
        <p:grpSpPr>
          <a:xfrm rot="0">
            <a:off x="9934975" y="2856734"/>
            <a:ext cx="7622340" cy="4608208"/>
            <a:chOff x="0" y="0"/>
            <a:chExt cx="10163120" cy="6144277"/>
          </a:xfrm>
        </p:grpSpPr>
        <p:pic>
          <p:nvPicPr>
            <p:cNvPr name="Picture 8" id="8"/>
            <p:cNvPicPr>
              <a:picLocks noChangeAspect="true"/>
            </p:cNvPicPr>
            <p:nvPr/>
          </p:nvPicPr>
          <p:blipFill>
            <a:blip r:embed="rId2"/>
            <a:srcRect l="0" t="4629" r="0" b="4629"/>
            <a:stretch>
              <a:fillRect/>
            </a:stretch>
          </p:blipFill>
          <p:spPr>
            <a:xfrm flipH="false" flipV="false">
              <a:off x="0" y="0"/>
              <a:ext cx="10163120" cy="6144277"/>
            </a:xfrm>
            <a:prstGeom prst="rect">
              <a:avLst/>
            </a:prstGeom>
          </p:spPr>
        </p:pic>
      </p:grpSp>
      <p:sp>
        <p:nvSpPr>
          <p:cNvPr name="TextBox 9" id="9"/>
          <p:cNvSpPr txBox="true"/>
          <p:nvPr/>
        </p:nvSpPr>
        <p:spPr>
          <a:xfrm rot="0">
            <a:off x="1599996" y="4032674"/>
            <a:ext cx="7544004" cy="1104067"/>
          </a:xfrm>
          <a:prstGeom prst="rect">
            <a:avLst/>
          </a:prstGeom>
        </p:spPr>
        <p:txBody>
          <a:bodyPr anchor="t" rtlCol="false" tIns="0" lIns="0" bIns="0" rIns="0">
            <a:spAutoFit/>
          </a:bodyPr>
          <a:lstStyle/>
          <a:p>
            <a:pPr algn="r">
              <a:lnSpc>
                <a:spcPts val="8144"/>
              </a:lnSpc>
            </a:pPr>
            <a:r>
              <a:rPr lang="en-US" sz="6843" b="true">
                <a:solidFill>
                  <a:srgbClr val="000000"/>
                </a:solidFill>
                <a:latin typeface="Poppins Bold"/>
                <a:ea typeface="Poppins Bold"/>
                <a:cs typeface="Poppins Bold"/>
                <a:sym typeface="Poppins Bold"/>
              </a:rPr>
              <a:t>Merci</a:t>
            </a:r>
          </a:p>
        </p:txBody>
      </p:sp>
      <p:sp>
        <p:nvSpPr>
          <p:cNvPr name="TextBox 10" id="10"/>
          <p:cNvSpPr txBox="true"/>
          <p:nvPr/>
        </p:nvSpPr>
        <p:spPr>
          <a:xfrm rot="0">
            <a:off x="1599996" y="5083584"/>
            <a:ext cx="7544004" cy="1104067"/>
          </a:xfrm>
          <a:prstGeom prst="rect">
            <a:avLst/>
          </a:prstGeom>
        </p:spPr>
        <p:txBody>
          <a:bodyPr anchor="t" rtlCol="false" tIns="0" lIns="0" bIns="0" rIns="0">
            <a:spAutoFit/>
          </a:bodyPr>
          <a:lstStyle/>
          <a:p>
            <a:pPr algn="r">
              <a:lnSpc>
                <a:spcPts val="8144"/>
              </a:lnSpc>
            </a:pPr>
            <a:r>
              <a:rPr lang="en-US" sz="6843" b="true">
                <a:solidFill>
                  <a:srgbClr val="206A87"/>
                </a:solidFill>
                <a:latin typeface="Poppins Bold"/>
                <a:ea typeface="Poppins Bold"/>
                <a:cs typeface="Poppins Bold"/>
                <a:sym typeface="Poppins Bold"/>
              </a:rPr>
              <a:t>à vous</a:t>
            </a:r>
          </a:p>
        </p:txBody>
      </p:sp>
      <p:sp>
        <p:nvSpPr>
          <p:cNvPr name="AutoShape 11" id="11"/>
          <p:cNvSpPr/>
          <p:nvPr/>
        </p:nvSpPr>
        <p:spPr>
          <a:xfrm>
            <a:off x="822107" y="-1874195"/>
            <a:ext cx="0" cy="6492240"/>
          </a:xfrm>
          <a:prstGeom prst="line">
            <a:avLst/>
          </a:prstGeom>
          <a:ln cap="flat" w="19050">
            <a:solidFill>
              <a:srgbClr val="206A87"/>
            </a:solidFill>
            <a:prstDash val="solid"/>
            <a:headEnd type="none" len="sm" w="sm"/>
            <a:tailEnd type="none" len="sm" w="sm"/>
          </a:ln>
        </p:spPr>
      </p:sp>
      <p:sp>
        <p:nvSpPr>
          <p:cNvPr name="TextBox 12" id="12"/>
          <p:cNvSpPr txBox="true"/>
          <p:nvPr/>
        </p:nvSpPr>
        <p:spPr>
          <a:xfrm rot="-5400000">
            <a:off x="-1515376" y="5957246"/>
            <a:ext cx="4627339" cy="460812"/>
          </a:xfrm>
          <a:prstGeom prst="rect">
            <a:avLst/>
          </a:prstGeom>
        </p:spPr>
        <p:txBody>
          <a:bodyPr anchor="t" rtlCol="false" tIns="0" lIns="0" bIns="0" rIns="0">
            <a:spAutoFit/>
          </a:bodyPr>
          <a:lstStyle/>
          <a:p>
            <a:pPr algn="l">
              <a:lnSpc>
                <a:spcPts val="3384"/>
              </a:lnSpc>
            </a:pPr>
            <a:r>
              <a:rPr lang="en-US" sz="2843" spc="730">
                <a:solidFill>
                  <a:srgbClr val="000000"/>
                </a:solidFill>
                <a:latin typeface="Poppins"/>
                <a:ea typeface="Poppins"/>
                <a:cs typeface="Poppins"/>
                <a:sym typeface="Poppins"/>
              </a:rPr>
              <a:t>2024 - 2025</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4506328" y="4126913"/>
            <a:ext cx="1069460" cy="1069460"/>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3A1BA"/>
            </a:solidFill>
          </p:spPr>
        </p:sp>
        <p:sp>
          <p:nvSpPr>
            <p:cNvPr name="TextBox 4" id="4"/>
            <p:cNvSpPr txBox="true"/>
            <p:nvPr/>
          </p:nvSpPr>
          <p:spPr>
            <a:xfrm>
              <a:off x="76200" y="28575"/>
              <a:ext cx="660400" cy="708025"/>
            </a:xfrm>
            <a:prstGeom prst="rect">
              <a:avLst/>
            </a:prstGeom>
          </p:spPr>
          <p:txBody>
            <a:bodyPr anchor="ctr" rtlCol="false" tIns="17089" lIns="17089" bIns="17089" rIns="17089"/>
            <a:lstStyle/>
            <a:p>
              <a:pPr algn="ctr">
                <a:lnSpc>
                  <a:spcPts val="1960"/>
                </a:lnSpc>
                <a:spcBef>
                  <a:spcPct val="0"/>
                </a:spcBef>
              </a:pPr>
            </a:p>
          </p:txBody>
        </p:sp>
      </p:grpSp>
      <p:sp>
        <p:nvSpPr>
          <p:cNvPr name="Freeform 5" id="5"/>
          <p:cNvSpPr/>
          <p:nvPr/>
        </p:nvSpPr>
        <p:spPr>
          <a:xfrm flipH="false" flipV="false" rot="0">
            <a:off x="4706268" y="4339478"/>
            <a:ext cx="669579" cy="886859"/>
          </a:xfrm>
          <a:custGeom>
            <a:avLst/>
            <a:gdLst/>
            <a:ahLst/>
            <a:cxnLst/>
            <a:rect r="r" b="b" t="t" l="l"/>
            <a:pathLst>
              <a:path h="886859" w="669579">
                <a:moveTo>
                  <a:pt x="0" y="0"/>
                </a:moveTo>
                <a:lnTo>
                  <a:pt x="669579" y="0"/>
                </a:lnTo>
                <a:lnTo>
                  <a:pt x="669579" y="886859"/>
                </a:lnTo>
                <a:lnTo>
                  <a:pt x="0" y="88685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8519237" y="4126913"/>
            <a:ext cx="1069460" cy="1069460"/>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3A1BA"/>
            </a:solidFill>
          </p:spPr>
        </p:sp>
        <p:sp>
          <p:nvSpPr>
            <p:cNvPr name="TextBox 8" id="8"/>
            <p:cNvSpPr txBox="true"/>
            <p:nvPr/>
          </p:nvSpPr>
          <p:spPr>
            <a:xfrm>
              <a:off x="76200" y="28575"/>
              <a:ext cx="660400" cy="708025"/>
            </a:xfrm>
            <a:prstGeom prst="rect">
              <a:avLst/>
            </a:prstGeom>
          </p:spPr>
          <p:txBody>
            <a:bodyPr anchor="ctr" rtlCol="false" tIns="17089" lIns="17089" bIns="17089" rIns="17089"/>
            <a:lstStyle/>
            <a:p>
              <a:pPr algn="ctr">
                <a:lnSpc>
                  <a:spcPts val="1960"/>
                </a:lnSpc>
                <a:spcBef>
                  <a:spcPct val="0"/>
                </a:spcBef>
              </a:pPr>
            </a:p>
          </p:txBody>
        </p:sp>
      </p:grpSp>
      <p:sp>
        <p:nvSpPr>
          <p:cNvPr name="Freeform 9" id="9"/>
          <p:cNvSpPr/>
          <p:nvPr/>
        </p:nvSpPr>
        <p:spPr>
          <a:xfrm flipH="false" flipV="false" rot="0">
            <a:off x="8719178" y="4339478"/>
            <a:ext cx="669579" cy="886859"/>
          </a:xfrm>
          <a:custGeom>
            <a:avLst/>
            <a:gdLst/>
            <a:ahLst/>
            <a:cxnLst/>
            <a:rect r="r" b="b" t="t" l="l"/>
            <a:pathLst>
              <a:path h="886859" w="669579">
                <a:moveTo>
                  <a:pt x="0" y="0"/>
                </a:moveTo>
                <a:lnTo>
                  <a:pt x="669579" y="0"/>
                </a:lnTo>
                <a:lnTo>
                  <a:pt x="669579" y="886859"/>
                </a:lnTo>
                <a:lnTo>
                  <a:pt x="0" y="88685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0" id="10"/>
          <p:cNvGrpSpPr/>
          <p:nvPr/>
        </p:nvGrpSpPr>
        <p:grpSpPr>
          <a:xfrm rot="0">
            <a:off x="8537410" y="8010954"/>
            <a:ext cx="1069460" cy="1069460"/>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3A1BA"/>
            </a:solidFill>
          </p:spPr>
        </p:sp>
        <p:sp>
          <p:nvSpPr>
            <p:cNvPr name="TextBox 12" id="12"/>
            <p:cNvSpPr txBox="true"/>
            <p:nvPr/>
          </p:nvSpPr>
          <p:spPr>
            <a:xfrm>
              <a:off x="76200" y="28575"/>
              <a:ext cx="660400" cy="708025"/>
            </a:xfrm>
            <a:prstGeom prst="rect">
              <a:avLst/>
            </a:prstGeom>
          </p:spPr>
          <p:txBody>
            <a:bodyPr anchor="ctr" rtlCol="false" tIns="17089" lIns="17089" bIns="17089" rIns="17089"/>
            <a:lstStyle/>
            <a:p>
              <a:pPr algn="ctr">
                <a:lnSpc>
                  <a:spcPts val="1960"/>
                </a:lnSpc>
                <a:spcBef>
                  <a:spcPct val="0"/>
                </a:spcBef>
              </a:pPr>
            </a:p>
          </p:txBody>
        </p:sp>
      </p:grpSp>
      <p:sp>
        <p:nvSpPr>
          <p:cNvPr name="Freeform 13" id="13"/>
          <p:cNvSpPr/>
          <p:nvPr/>
        </p:nvSpPr>
        <p:spPr>
          <a:xfrm flipH="false" flipV="false" rot="0">
            <a:off x="8737350" y="8223519"/>
            <a:ext cx="669579" cy="886859"/>
          </a:xfrm>
          <a:custGeom>
            <a:avLst/>
            <a:gdLst/>
            <a:ahLst/>
            <a:cxnLst/>
            <a:rect r="r" b="b" t="t" l="l"/>
            <a:pathLst>
              <a:path h="886859" w="669579">
                <a:moveTo>
                  <a:pt x="0" y="0"/>
                </a:moveTo>
                <a:lnTo>
                  <a:pt x="669579" y="0"/>
                </a:lnTo>
                <a:lnTo>
                  <a:pt x="669579" y="886859"/>
                </a:lnTo>
                <a:lnTo>
                  <a:pt x="0" y="88685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4" id="14"/>
          <p:cNvGrpSpPr/>
          <p:nvPr/>
        </p:nvGrpSpPr>
        <p:grpSpPr>
          <a:xfrm rot="0">
            <a:off x="14101871" y="6639396"/>
            <a:ext cx="1069460" cy="1069460"/>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3A1BA"/>
            </a:solidFill>
          </p:spPr>
        </p:sp>
        <p:sp>
          <p:nvSpPr>
            <p:cNvPr name="TextBox 16" id="16"/>
            <p:cNvSpPr txBox="true"/>
            <p:nvPr/>
          </p:nvSpPr>
          <p:spPr>
            <a:xfrm>
              <a:off x="76200" y="28575"/>
              <a:ext cx="660400" cy="708025"/>
            </a:xfrm>
            <a:prstGeom prst="rect">
              <a:avLst/>
            </a:prstGeom>
          </p:spPr>
          <p:txBody>
            <a:bodyPr anchor="ctr" rtlCol="false" tIns="17089" lIns="17089" bIns="17089" rIns="17089"/>
            <a:lstStyle/>
            <a:p>
              <a:pPr algn="ctr">
                <a:lnSpc>
                  <a:spcPts val="1960"/>
                </a:lnSpc>
                <a:spcBef>
                  <a:spcPct val="0"/>
                </a:spcBef>
              </a:pPr>
            </a:p>
          </p:txBody>
        </p:sp>
      </p:grpSp>
      <p:sp>
        <p:nvSpPr>
          <p:cNvPr name="Freeform 17" id="17"/>
          <p:cNvSpPr/>
          <p:nvPr/>
        </p:nvSpPr>
        <p:spPr>
          <a:xfrm flipH="false" flipV="false" rot="0">
            <a:off x="14301812" y="6851961"/>
            <a:ext cx="669579" cy="886859"/>
          </a:xfrm>
          <a:custGeom>
            <a:avLst/>
            <a:gdLst/>
            <a:ahLst/>
            <a:cxnLst/>
            <a:rect r="r" b="b" t="t" l="l"/>
            <a:pathLst>
              <a:path h="886859" w="669579">
                <a:moveTo>
                  <a:pt x="0" y="0"/>
                </a:moveTo>
                <a:lnTo>
                  <a:pt x="669579" y="0"/>
                </a:lnTo>
                <a:lnTo>
                  <a:pt x="669579" y="886859"/>
                </a:lnTo>
                <a:lnTo>
                  <a:pt x="0" y="88685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8" id="18"/>
          <p:cNvGrpSpPr/>
          <p:nvPr/>
        </p:nvGrpSpPr>
        <p:grpSpPr>
          <a:xfrm rot="0">
            <a:off x="11702569" y="6661617"/>
            <a:ext cx="1069460" cy="1069460"/>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3A1BA"/>
            </a:solidFill>
          </p:spPr>
        </p:sp>
        <p:sp>
          <p:nvSpPr>
            <p:cNvPr name="TextBox 20" id="20"/>
            <p:cNvSpPr txBox="true"/>
            <p:nvPr/>
          </p:nvSpPr>
          <p:spPr>
            <a:xfrm>
              <a:off x="76200" y="28575"/>
              <a:ext cx="660400" cy="708025"/>
            </a:xfrm>
            <a:prstGeom prst="rect">
              <a:avLst/>
            </a:prstGeom>
          </p:spPr>
          <p:txBody>
            <a:bodyPr anchor="ctr" rtlCol="false" tIns="17089" lIns="17089" bIns="17089" rIns="17089"/>
            <a:lstStyle/>
            <a:p>
              <a:pPr algn="ctr">
                <a:lnSpc>
                  <a:spcPts val="1960"/>
                </a:lnSpc>
                <a:spcBef>
                  <a:spcPct val="0"/>
                </a:spcBef>
              </a:pPr>
            </a:p>
          </p:txBody>
        </p:sp>
      </p:grpSp>
      <p:grpSp>
        <p:nvGrpSpPr>
          <p:cNvPr name="Group 21" id="21"/>
          <p:cNvGrpSpPr/>
          <p:nvPr/>
        </p:nvGrpSpPr>
        <p:grpSpPr>
          <a:xfrm rot="0">
            <a:off x="8537410" y="1576761"/>
            <a:ext cx="1069460" cy="1069460"/>
            <a:chOff x="0" y="0"/>
            <a:chExt cx="812800" cy="812800"/>
          </a:xfrm>
        </p:grpSpPr>
        <p:sp>
          <p:nvSpPr>
            <p:cNvPr name="Freeform 22" id="2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3A1BA"/>
            </a:solidFill>
          </p:spPr>
        </p:sp>
        <p:sp>
          <p:nvSpPr>
            <p:cNvPr name="TextBox 23" id="23"/>
            <p:cNvSpPr txBox="true"/>
            <p:nvPr/>
          </p:nvSpPr>
          <p:spPr>
            <a:xfrm>
              <a:off x="76200" y="28575"/>
              <a:ext cx="660400" cy="708025"/>
            </a:xfrm>
            <a:prstGeom prst="rect">
              <a:avLst/>
            </a:prstGeom>
          </p:spPr>
          <p:txBody>
            <a:bodyPr anchor="ctr" rtlCol="false" tIns="24756" lIns="24756" bIns="24756" rIns="24756"/>
            <a:lstStyle/>
            <a:p>
              <a:pPr algn="ctr">
                <a:lnSpc>
                  <a:spcPts val="1960"/>
                </a:lnSpc>
                <a:spcBef>
                  <a:spcPct val="0"/>
                </a:spcBef>
              </a:pPr>
            </a:p>
          </p:txBody>
        </p:sp>
      </p:grpSp>
      <p:grpSp>
        <p:nvGrpSpPr>
          <p:cNvPr name="Group 24" id="24"/>
          <p:cNvGrpSpPr/>
          <p:nvPr/>
        </p:nvGrpSpPr>
        <p:grpSpPr>
          <a:xfrm rot="0">
            <a:off x="12717563" y="4126913"/>
            <a:ext cx="1069460" cy="1069460"/>
            <a:chOff x="0" y="0"/>
            <a:chExt cx="812800" cy="812800"/>
          </a:xfrm>
        </p:grpSpPr>
        <p:sp>
          <p:nvSpPr>
            <p:cNvPr name="Freeform 25" id="2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3A1BA"/>
            </a:solidFill>
          </p:spPr>
        </p:sp>
        <p:sp>
          <p:nvSpPr>
            <p:cNvPr name="TextBox 26" id="26"/>
            <p:cNvSpPr txBox="true"/>
            <p:nvPr/>
          </p:nvSpPr>
          <p:spPr>
            <a:xfrm>
              <a:off x="76200" y="28575"/>
              <a:ext cx="660400" cy="708025"/>
            </a:xfrm>
            <a:prstGeom prst="rect">
              <a:avLst/>
            </a:prstGeom>
          </p:spPr>
          <p:txBody>
            <a:bodyPr anchor="ctr" rtlCol="false" tIns="17089" lIns="17089" bIns="17089" rIns="17089"/>
            <a:lstStyle/>
            <a:p>
              <a:pPr algn="ctr">
                <a:lnSpc>
                  <a:spcPts val="1960"/>
                </a:lnSpc>
                <a:spcBef>
                  <a:spcPct val="0"/>
                </a:spcBef>
              </a:pPr>
            </a:p>
          </p:txBody>
        </p:sp>
      </p:grpSp>
      <p:grpSp>
        <p:nvGrpSpPr>
          <p:cNvPr name="Group 27" id="27"/>
          <p:cNvGrpSpPr/>
          <p:nvPr/>
        </p:nvGrpSpPr>
        <p:grpSpPr>
          <a:xfrm rot="0">
            <a:off x="3287731" y="6639396"/>
            <a:ext cx="1069460" cy="1069460"/>
            <a:chOff x="0" y="0"/>
            <a:chExt cx="812800" cy="812800"/>
          </a:xfrm>
        </p:grpSpPr>
        <p:sp>
          <p:nvSpPr>
            <p:cNvPr name="Freeform 28" id="2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3A1BA"/>
            </a:solidFill>
          </p:spPr>
        </p:sp>
        <p:sp>
          <p:nvSpPr>
            <p:cNvPr name="TextBox 29" id="29"/>
            <p:cNvSpPr txBox="true"/>
            <p:nvPr/>
          </p:nvSpPr>
          <p:spPr>
            <a:xfrm>
              <a:off x="76200" y="28575"/>
              <a:ext cx="660400" cy="708025"/>
            </a:xfrm>
            <a:prstGeom prst="rect">
              <a:avLst/>
            </a:prstGeom>
          </p:spPr>
          <p:txBody>
            <a:bodyPr anchor="ctr" rtlCol="false" tIns="17089" lIns="17089" bIns="17089" rIns="17089"/>
            <a:lstStyle/>
            <a:p>
              <a:pPr algn="ctr">
                <a:lnSpc>
                  <a:spcPts val="1960"/>
                </a:lnSpc>
                <a:spcBef>
                  <a:spcPct val="0"/>
                </a:spcBef>
              </a:pPr>
            </a:p>
          </p:txBody>
        </p:sp>
      </p:grpSp>
      <p:grpSp>
        <p:nvGrpSpPr>
          <p:cNvPr name="Group 30" id="30"/>
          <p:cNvGrpSpPr/>
          <p:nvPr/>
        </p:nvGrpSpPr>
        <p:grpSpPr>
          <a:xfrm rot="0">
            <a:off x="5724924" y="6639396"/>
            <a:ext cx="1069460" cy="1069460"/>
            <a:chOff x="0" y="0"/>
            <a:chExt cx="812800" cy="812800"/>
          </a:xfrm>
        </p:grpSpPr>
        <p:sp>
          <p:nvSpPr>
            <p:cNvPr name="Freeform 31" id="3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3A1BA"/>
            </a:solidFill>
          </p:spPr>
        </p:sp>
        <p:sp>
          <p:nvSpPr>
            <p:cNvPr name="TextBox 32" id="32"/>
            <p:cNvSpPr txBox="true"/>
            <p:nvPr/>
          </p:nvSpPr>
          <p:spPr>
            <a:xfrm>
              <a:off x="76200" y="28575"/>
              <a:ext cx="660400" cy="708025"/>
            </a:xfrm>
            <a:prstGeom prst="rect">
              <a:avLst/>
            </a:prstGeom>
          </p:spPr>
          <p:txBody>
            <a:bodyPr anchor="ctr" rtlCol="false" tIns="17089" lIns="17089" bIns="17089" rIns="17089"/>
            <a:lstStyle/>
            <a:p>
              <a:pPr algn="ctr">
                <a:lnSpc>
                  <a:spcPts val="1960"/>
                </a:lnSpc>
                <a:spcBef>
                  <a:spcPct val="0"/>
                </a:spcBef>
              </a:pPr>
            </a:p>
          </p:txBody>
        </p:sp>
      </p:grpSp>
      <p:sp>
        <p:nvSpPr>
          <p:cNvPr name="AutoShape 33" id="33"/>
          <p:cNvSpPr/>
          <p:nvPr/>
        </p:nvSpPr>
        <p:spPr>
          <a:xfrm>
            <a:off x="5044434" y="3570397"/>
            <a:ext cx="8200450" cy="0"/>
          </a:xfrm>
          <a:prstGeom prst="line">
            <a:avLst/>
          </a:prstGeom>
          <a:ln cap="flat" w="28575">
            <a:solidFill>
              <a:srgbClr val="034022"/>
            </a:solidFill>
            <a:prstDash val="solid"/>
            <a:headEnd type="none" len="sm" w="sm"/>
            <a:tailEnd type="none" len="sm" w="sm"/>
          </a:ln>
        </p:spPr>
      </p:sp>
      <p:sp>
        <p:nvSpPr>
          <p:cNvPr name="AutoShape 34" id="34"/>
          <p:cNvSpPr/>
          <p:nvPr/>
        </p:nvSpPr>
        <p:spPr>
          <a:xfrm>
            <a:off x="3827070" y="6076041"/>
            <a:ext cx="2430256" cy="0"/>
          </a:xfrm>
          <a:prstGeom prst="line">
            <a:avLst/>
          </a:prstGeom>
          <a:ln cap="flat" w="28575">
            <a:solidFill>
              <a:srgbClr val="034022"/>
            </a:solidFill>
            <a:prstDash val="solid"/>
            <a:headEnd type="none" len="sm" w="sm"/>
            <a:tailEnd type="none" len="sm" w="sm"/>
          </a:ln>
        </p:spPr>
      </p:sp>
      <p:sp>
        <p:nvSpPr>
          <p:cNvPr name="AutoShape 35" id="35"/>
          <p:cNvSpPr/>
          <p:nvPr/>
        </p:nvSpPr>
        <p:spPr>
          <a:xfrm>
            <a:off x="12194895" y="6076041"/>
            <a:ext cx="2430256" cy="0"/>
          </a:xfrm>
          <a:prstGeom prst="line">
            <a:avLst/>
          </a:prstGeom>
          <a:ln cap="flat" w="28575">
            <a:solidFill>
              <a:srgbClr val="034022"/>
            </a:solidFill>
            <a:prstDash val="solid"/>
            <a:headEnd type="none" len="sm" w="sm"/>
            <a:tailEnd type="none" len="sm" w="sm"/>
          </a:ln>
        </p:spPr>
      </p:sp>
      <p:sp>
        <p:nvSpPr>
          <p:cNvPr name="AutoShape 36" id="36"/>
          <p:cNvSpPr/>
          <p:nvPr/>
        </p:nvSpPr>
        <p:spPr>
          <a:xfrm flipH="true">
            <a:off x="9040169" y="3584195"/>
            <a:ext cx="0" cy="395004"/>
          </a:xfrm>
          <a:prstGeom prst="line">
            <a:avLst/>
          </a:prstGeom>
          <a:ln cap="flat" w="28575">
            <a:solidFill>
              <a:srgbClr val="034022"/>
            </a:solidFill>
            <a:prstDash val="solid"/>
            <a:headEnd type="none" len="sm" w="sm"/>
            <a:tailEnd type="arrow" len="sm" w="med"/>
          </a:ln>
        </p:spPr>
      </p:sp>
      <p:sp>
        <p:nvSpPr>
          <p:cNvPr name="AutoShape 37" id="37"/>
          <p:cNvSpPr/>
          <p:nvPr/>
        </p:nvSpPr>
        <p:spPr>
          <a:xfrm>
            <a:off x="9056825" y="6092609"/>
            <a:ext cx="0" cy="1766562"/>
          </a:xfrm>
          <a:prstGeom prst="line">
            <a:avLst/>
          </a:prstGeom>
          <a:ln cap="flat" w="28575">
            <a:solidFill>
              <a:srgbClr val="034022"/>
            </a:solidFill>
            <a:prstDash val="solid"/>
            <a:headEnd type="none" len="sm" w="sm"/>
            <a:tailEnd type="arrow" len="sm" w="med"/>
          </a:ln>
        </p:spPr>
      </p:sp>
      <p:sp>
        <p:nvSpPr>
          <p:cNvPr name="AutoShape 38" id="38"/>
          <p:cNvSpPr/>
          <p:nvPr/>
        </p:nvSpPr>
        <p:spPr>
          <a:xfrm flipH="true">
            <a:off x="13231085" y="3584195"/>
            <a:ext cx="0" cy="395004"/>
          </a:xfrm>
          <a:prstGeom prst="line">
            <a:avLst/>
          </a:prstGeom>
          <a:ln cap="flat" w="28575">
            <a:solidFill>
              <a:srgbClr val="034022"/>
            </a:solidFill>
            <a:prstDash val="solid"/>
            <a:headEnd type="none" len="sm" w="sm"/>
            <a:tailEnd type="arrow" len="sm" w="med"/>
          </a:ln>
        </p:spPr>
      </p:sp>
      <p:sp>
        <p:nvSpPr>
          <p:cNvPr name="AutoShape 39" id="39"/>
          <p:cNvSpPr/>
          <p:nvPr/>
        </p:nvSpPr>
        <p:spPr>
          <a:xfrm>
            <a:off x="5054856" y="3556598"/>
            <a:ext cx="0" cy="411571"/>
          </a:xfrm>
          <a:prstGeom prst="line">
            <a:avLst/>
          </a:prstGeom>
          <a:ln cap="flat" w="28575">
            <a:solidFill>
              <a:srgbClr val="034022"/>
            </a:solidFill>
            <a:prstDash val="solid"/>
            <a:headEnd type="none" len="sm" w="sm"/>
            <a:tailEnd type="arrow" len="sm" w="med"/>
          </a:ln>
        </p:spPr>
      </p:sp>
      <p:sp>
        <p:nvSpPr>
          <p:cNvPr name="AutoShape 40" id="40"/>
          <p:cNvSpPr/>
          <p:nvPr/>
        </p:nvSpPr>
        <p:spPr>
          <a:xfrm>
            <a:off x="6245855" y="6076041"/>
            <a:ext cx="0" cy="411571"/>
          </a:xfrm>
          <a:prstGeom prst="line">
            <a:avLst/>
          </a:prstGeom>
          <a:ln cap="flat" w="28575">
            <a:solidFill>
              <a:srgbClr val="034022"/>
            </a:solidFill>
            <a:prstDash val="solid"/>
            <a:headEnd type="none" len="sm" w="sm"/>
            <a:tailEnd type="arrow" len="sm" w="med"/>
          </a:ln>
        </p:spPr>
      </p:sp>
      <p:sp>
        <p:nvSpPr>
          <p:cNvPr name="AutoShape 41" id="41"/>
          <p:cNvSpPr/>
          <p:nvPr/>
        </p:nvSpPr>
        <p:spPr>
          <a:xfrm>
            <a:off x="14613681" y="6076041"/>
            <a:ext cx="0" cy="411571"/>
          </a:xfrm>
          <a:prstGeom prst="line">
            <a:avLst/>
          </a:prstGeom>
          <a:ln cap="flat" w="28575">
            <a:solidFill>
              <a:srgbClr val="034022"/>
            </a:solidFill>
            <a:prstDash val="solid"/>
            <a:headEnd type="none" len="sm" w="sm"/>
            <a:tailEnd type="arrow" len="sm" w="med"/>
          </a:ln>
        </p:spPr>
      </p:sp>
      <p:sp>
        <p:nvSpPr>
          <p:cNvPr name="AutoShape 42" id="42"/>
          <p:cNvSpPr/>
          <p:nvPr/>
        </p:nvSpPr>
        <p:spPr>
          <a:xfrm>
            <a:off x="3840868" y="6076041"/>
            <a:ext cx="0" cy="411571"/>
          </a:xfrm>
          <a:prstGeom prst="line">
            <a:avLst/>
          </a:prstGeom>
          <a:ln cap="flat" w="28575">
            <a:solidFill>
              <a:srgbClr val="034022"/>
            </a:solidFill>
            <a:prstDash val="solid"/>
            <a:headEnd type="none" len="sm" w="sm"/>
            <a:tailEnd type="arrow" len="sm" w="med"/>
          </a:ln>
        </p:spPr>
      </p:sp>
      <p:sp>
        <p:nvSpPr>
          <p:cNvPr name="AutoShape 43" id="43"/>
          <p:cNvSpPr/>
          <p:nvPr/>
        </p:nvSpPr>
        <p:spPr>
          <a:xfrm>
            <a:off x="12208693" y="6076041"/>
            <a:ext cx="0" cy="411571"/>
          </a:xfrm>
          <a:prstGeom prst="line">
            <a:avLst/>
          </a:prstGeom>
          <a:ln cap="flat" w="28575">
            <a:solidFill>
              <a:srgbClr val="034022"/>
            </a:solidFill>
            <a:prstDash val="solid"/>
            <a:headEnd type="none" len="sm" w="sm"/>
            <a:tailEnd type="arrow" len="sm" w="med"/>
          </a:ln>
        </p:spPr>
      </p:sp>
      <p:sp>
        <p:nvSpPr>
          <p:cNvPr name="AutoShape 44" id="44"/>
          <p:cNvSpPr/>
          <p:nvPr/>
        </p:nvSpPr>
        <p:spPr>
          <a:xfrm>
            <a:off x="17484943" y="-3570335"/>
            <a:ext cx="0" cy="6492240"/>
          </a:xfrm>
          <a:prstGeom prst="line">
            <a:avLst/>
          </a:prstGeom>
          <a:ln cap="flat" w="19050">
            <a:solidFill>
              <a:srgbClr val="206A87"/>
            </a:solidFill>
            <a:prstDash val="solid"/>
            <a:headEnd type="none" len="sm" w="sm"/>
            <a:tailEnd type="none" len="sm" w="sm"/>
          </a:ln>
        </p:spPr>
      </p:sp>
      <p:grpSp>
        <p:nvGrpSpPr>
          <p:cNvPr name="Group 45" id="45"/>
          <p:cNvGrpSpPr/>
          <p:nvPr/>
        </p:nvGrpSpPr>
        <p:grpSpPr>
          <a:xfrm rot="0">
            <a:off x="-311656" y="-360688"/>
            <a:ext cx="623313" cy="10976146"/>
            <a:chOff x="0" y="0"/>
            <a:chExt cx="164165" cy="2890837"/>
          </a:xfrm>
        </p:grpSpPr>
        <p:sp>
          <p:nvSpPr>
            <p:cNvPr name="Freeform 46" id="46"/>
            <p:cNvSpPr/>
            <p:nvPr/>
          </p:nvSpPr>
          <p:spPr>
            <a:xfrm flipH="false" flipV="false" rot="0">
              <a:off x="0" y="0"/>
              <a:ext cx="164165" cy="2890837"/>
            </a:xfrm>
            <a:custGeom>
              <a:avLst/>
              <a:gdLst/>
              <a:ahLst/>
              <a:cxnLst/>
              <a:rect r="r" b="b" t="t" l="l"/>
              <a:pathLst>
                <a:path h="2890837" w="164165">
                  <a:moveTo>
                    <a:pt x="0" y="0"/>
                  </a:moveTo>
                  <a:lnTo>
                    <a:pt x="164165" y="0"/>
                  </a:lnTo>
                  <a:lnTo>
                    <a:pt x="164165" y="2890837"/>
                  </a:lnTo>
                  <a:lnTo>
                    <a:pt x="0" y="2890837"/>
                  </a:lnTo>
                  <a:close/>
                </a:path>
              </a:pathLst>
            </a:custGeom>
            <a:solidFill>
              <a:srgbClr val="206A87"/>
            </a:solidFill>
          </p:spPr>
        </p:sp>
        <p:sp>
          <p:nvSpPr>
            <p:cNvPr name="TextBox 47" id="47"/>
            <p:cNvSpPr txBox="true"/>
            <p:nvPr/>
          </p:nvSpPr>
          <p:spPr>
            <a:xfrm>
              <a:off x="0" y="-57150"/>
              <a:ext cx="164165" cy="2947987"/>
            </a:xfrm>
            <a:prstGeom prst="rect">
              <a:avLst/>
            </a:prstGeom>
          </p:spPr>
          <p:txBody>
            <a:bodyPr anchor="ctr" rtlCol="false" tIns="50800" lIns="50800" bIns="50800" rIns="50800"/>
            <a:lstStyle/>
            <a:p>
              <a:pPr algn="ctr">
                <a:lnSpc>
                  <a:spcPts val="2659"/>
                </a:lnSpc>
                <a:spcBef>
                  <a:spcPct val="0"/>
                </a:spcBef>
              </a:pPr>
            </a:p>
          </p:txBody>
        </p:sp>
      </p:grpSp>
      <p:sp>
        <p:nvSpPr>
          <p:cNvPr name="Freeform 48" id="48"/>
          <p:cNvSpPr/>
          <p:nvPr/>
        </p:nvSpPr>
        <p:spPr>
          <a:xfrm flipH="false" flipV="false" rot="0">
            <a:off x="8656124" y="1853577"/>
            <a:ext cx="795686" cy="822608"/>
          </a:xfrm>
          <a:custGeom>
            <a:avLst/>
            <a:gdLst/>
            <a:ahLst/>
            <a:cxnLst/>
            <a:rect r="r" b="b" t="t" l="l"/>
            <a:pathLst>
              <a:path h="822608" w="795686">
                <a:moveTo>
                  <a:pt x="0" y="0"/>
                </a:moveTo>
                <a:lnTo>
                  <a:pt x="795686" y="0"/>
                </a:lnTo>
                <a:lnTo>
                  <a:pt x="795686" y="822608"/>
                </a:lnTo>
                <a:lnTo>
                  <a:pt x="0" y="82260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9" id="49"/>
          <p:cNvSpPr txBox="true"/>
          <p:nvPr/>
        </p:nvSpPr>
        <p:spPr>
          <a:xfrm rot="0">
            <a:off x="4141478" y="5273157"/>
            <a:ext cx="1799159" cy="377107"/>
          </a:xfrm>
          <a:prstGeom prst="rect">
            <a:avLst/>
          </a:prstGeom>
        </p:spPr>
        <p:txBody>
          <a:bodyPr anchor="t" rtlCol="false" tIns="0" lIns="0" bIns="0" rIns="0">
            <a:spAutoFit/>
          </a:bodyPr>
          <a:lstStyle/>
          <a:p>
            <a:pPr algn="ctr" marL="0" indent="0" lvl="0">
              <a:lnSpc>
                <a:spcPts val="2924"/>
              </a:lnSpc>
              <a:spcBef>
                <a:spcPct val="0"/>
              </a:spcBef>
            </a:pPr>
            <a:r>
              <a:rPr lang="en-US" sz="2088" strike="noStrike" u="none">
                <a:solidFill>
                  <a:srgbClr val="034022"/>
                </a:solidFill>
                <a:latin typeface="Poppins"/>
                <a:ea typeface="Poppins"/>
                <a:cs typeface="Poppins"/>
                <a:sym typeface="Poppins"/>
              </a:rPr>
              <a:t>Noa Andrieux</a:t>
            </a:r>
          </a:p>
        </p:txBody>
      </p:sp>
      <p:sp>
        <p:nvSpPr>
          <p:cNvPr name="TextBox 50" id="50"/>
          <p:cNvSpPr txBox="true"/>
          <p:nvPr/>
        </p:nvSpPr>
        <p:spPr>
          <a:xfrm rot="0">
            <a:off x="4402730" y="5653879"/>
            <a:ext cx="1332827" cy="310748"/>
          </a:xfrm>
          <a:prstGeom prst="rect">
            <a:avLst/>
          </a:prstGeom>
        </p:spPr>
        <p:txBody>
          <a:bodyPr anchor="t" rtlCol="false" tIns="0" lIns="0" bIns="0" rIns="0">
            <a:spAutoFit/>
          </a:bodyPr>
          <a:lstStyle/>
          <a:p>
            <a:pPr algn="ctr" marL="0" indent="0" lvl="0">
              <a:lnSpc>
                <a:spcPts val="2369"/>
              </a:lnSpc>
              <a:spcBef>
                <a:spcPct val="0"/>
              </a:spcBef>
            </a:pPr>
            <a:r>
              <a:rPr lang="en-US" sz="1692" strike="noStrike" u="none">
                <a:solidFill>
                  <a:srgbClr val="206A87"/>
                </a:solidFill>
                <a:latin typeface="Poppins"/>
                <a:ea typeface="Poppins"/>
                <a:cs typeface="Poppins"/>
                <a:sym typeface="Poppins"/>
              </a:rPr>
              <a:t>Profession</a:t>
            </a:r>
          </a:p>
        </p:txBody>
      </p:sp>
      <p:sp>
        <p:nvSpPr>
          <p:cNvPr name="TextBox 51" id="51"/>
          <p:cNvSpPr txBox="true"/>
          <p:nvPr/>
        </p:nvSpPr>
        <p:spPr>
          <a:xfrm rot="0">
            <a:off x="7962222" y="5273157"/>
            <a:ext cx="2183492" cy="377107"/>
          </a:xfrm>
          <a:prstGeom prst="rect">
            <a:avLst/>
          </a:prstGeom>
        </p:spPr>
        <p:txBody>
          <a:bodyPr anchor="t" rtlCol="false" tIns="0" lIns="0" bIns="0" rIns="0">
            <a:spAutoFit/>
          </a:bodyPr>
          <a:lstStyle/>
          <a:p>
            <a:pPr algn="ctr" marL="0" indent="0" lvl="0">
              <a:lnSpc>
                <a:spcPts val="2924"/>
              </a:lnSpc>
              <a:spcBef>
                <a:spcPct val="0"/>
              </a:spcBef>
            </a:pPr>
            <a:r>
              <a:rPr lang="en-US" sz="2088" strike="noStrike" u="none">
                <a:solidFill>
                  <a:srgbClr val="034022"/>
                </a:solidFill>
                <a:latin typeface="Poppins"/>
                <a:ea typeface="Poppins"/>
                <a:cs typeface="Poppins"/>
                <a:sym typeface="Poppins"/>
              </a:rPr>
              <a:t>Pierre Chapelle</a:t>
            </a:r>
          </a:p>
        </p:txBody>
      </p:sp>
      <p:sp>
        <p:nvSpPr>
          <p:cNvPr name="TextBox 52" id="52"/>
          <p:cNvSpPr txBox="true"/>
          <p:nvPr/>
        </p:nvSpPr>
        <p:spPr>
          <a:xfrm rot="0">
            <a:off x="8423633" y="5653879"/>
            <a:ext cx="1266385" cy="310748"/>
          </a:xfrm>
          <a:prstGeom prst="rect">
            <a:avLst/>
          </a:prstGeom>
        </p:spPr>
        <p:txBody>
          <a:bodyPr anchor="t" rtlCol="false" tIns="0" lIns="0" bIns="0" rIns="0">
            <a:spAutoFit/>
          </a:bodyPr>
          <a:lstStyle/>
          <a:p>
            <a:pPr algn="ctr" marL="0" indent="0" lvl="0">
              <a:lnSpc>
                <a:spcPts val="2369"/>
              </a:lnSpc>
              <a:spcBef>
                <a:spcPct val="0"/>
              </a:spcBef>
            </a:pPr>
            <a:r>
              <a:rPr lang="en-US" sz="1692" strike="noStrike" u="none">
                <a:solidFill>
                  <a:srgbClr val="206A87"/>
                </a:solidFill>
                <a:latin typeface="Poppins"/>
                <a:ea typeface="Poppins"/>
                <a:cs typeface="Poppins"/>
                <a:sym typeface="Poppins"/>
              </a:rPr>
              <a:t>Profession</a:t>
            </a:r>
          </a:p>
        </p:txBody>
      </p:sp>
      <p:sp>
        <p:nvSpPr>
          <p:cNvPr name="TextBox 53" id="53"/>
          <p:cNvSpPr txBox="true"/>
          <p:nvPr/>
        </p:nvSpPr>
        <p:spPr>
          <a:xfrm rot="0">
            <a:off x="8032782" y="9157198"/>
            <a:ext cx="2078716" cy="377107"/>
          </a:xfrm>
          <a:prstGeom prst="rect">
            <a:avLst/>
          </a:prstGeom>
        </p:spPr>
        <p:txBody>
          <a:bodyPr anchor="t" rtlCol="false" tIns="0" lIns="0" bIns="0" rIns="0">
            <a:spAutoFit/>
          </a:bodyPr>
          <a:lstStyle/>
          <a:p>
            <a:pPr algn="ctr" marL="0" indent="0" lvl="0">
              <a:lnSpc>
                <a:spcPts val="2924"/>
              </a:lnSpc>
              <a:spcBef>
                <a:spcPct val="0"/>
              </a:spcBef>
            </a:pPr>
            <a:r>
              <a:rPr lang="en-US" sz="2088" strike="noStrike" u="none">
                <a:solidFill>
                  <a:srgbClr val="034022"/>
                </a:solidFill>
                <a:latin typeface="Poppins"/>
                <a:ea typeface="Poppins"/>
                <a:cs typeface="Poppins"/>
                <a:sym typeface="Poppins"/>
              </a:rPr>
              <a:t>Antoine Auclair</a:t>
            </a:r>
          </a:p>
        </p:txBody>
      </p:sp>
      <p:sp>
        <p:nvSpPr>
          <p:cNvPr name="TextBox 54" id="54"/>
          <p:cNvSpPr txBox="true"/>
          <p:nvPr/>
        </p:nvSpPr>
        <p:spPr>
          <a:xfrm rot="0">
            <a:off x="8416301" y="9534305"/>
            <a:ext cx="1346013" cy="310748"/>
          </a:xfrm>
          <a:prstGeom prst="rect">
            <a:avLst/>
          </a:prstGeom>
        </p:spPr>
        <p:txBody>
          <a:bodyPr anchor="t" rtlCol="false" tIns="0" lIns="0" bIns="0" rIns="0">
            <a:spAutoFit/>
          </a:bodyPr>
          <a:lstStyle/>
          <a:p>
            <a:pPr algn="ctr" marL="0" indent="0" lvl="0">
              <a:lnSpc>
                <a:spcPts val="2369"/>
              </a:lnSpc>
              <a:spcBef>
                <a:spcPct val="0"/>
              </a:spcBef>
            </a:pPr>
            <a:r>
              <a:rPr lang="en-US" sz="1692" strike="noStrike" u="none">
                <a:solidFill>
                  <a:srgbClr val="206A87"/>
                </a:solidFill>
                <a:latin typeface="Poppins"/>
                <a:ea typeface="Poppins"/>
                <a:cs typeface="Poppins"/>
                <a:sym typeface="Poppins"/>
              </a:rPr>
              <a:t>Profession</a:t>
            </a:r>
          </a:p>
        </p:txBody>
      </p:sp>
      <p:sp>
        <p:nvSpPr>
          <p:cNvPr name="TextBox 55" id="55"/>
          <p:cNvSpPr txBox="true"/>
          <p:nvPr/>
        </p:nvSpPr>
        <p:spPr>
          <a:xfrm rot="0">
            <a:off x="13589067" y="7785640"/>
            <a:ext cx="2095069" cy="377107"/>
          </a:xfrm>
          <a:prstGeom prst="rect">
            <a:avLst/>
          </a:prstGeom>
        </p:spPr>
        <p:txBody>
          <a:bodyPr anchor="t" rtlCol="false" tIns="0" lIns="0" bIns="0" rIns="0">
            <a:spAutoFit/>
          </a:bodyPr>
          <a:lstStyle/>
          <a:p>
            <a:pPr algn="ctr" marL="0" indent="0" lvl="0">
              <a:lnSpc>
                <a:spcPts val="2924"/>
              </a:lnSpc>
              <a:spcBef>
                <a:spcPct val="0"/>
              </a:spcBef>
            </a:pPr>
            <a:r>
              <a:rPr lang="en-US" sz="2088" strike="noStrike" u="none">
                <a:solidFill>
                  <a:srgbClr val="034022"/>
                </a:solidFill>
                <a:latin typeface="Poppins"/>
                <a:ea typeface="Poppins"/>
                <a:cs typeface="Poppins"/>
                <a:sym typeface="Poppins"/>
              </a:rPr>
              <a:t>Thomas Garcia</a:t>
            </a:r>
          </a:p>
        </p:txBody>
      </p:sp>
      <p:sp>
        <p:nvSpPr>
          <p:cNvPr name="TextBox 56" id="56"/>
          <p:cNvSpPr txBox="true"/>
          <p:nvPr/>
        </p:nvSpPr>
        <p:spPr>
          <a:xfrm rot="0">
            <a:off x="13989724" y="8165056"/>
            <a:ext cx="1293755" cy="310748"/>
          </a:xfrm>
          <a:prstGeom prst="rect">
            <a:avLst/>
          </a:prstGeom>
        </p:spPr>
        <p:txBody>
          <a:bodyPr anchor="t" rtlCol="false" tIns="0" lIns="0" bIns="0" rIns="0">
            <a:spAutoFit/>
          </a:bodyPr>
          <a:lstStyle/>
          <a:p>
            <a:pPr algn="ctr" marL="0" indent="0" lvl="0">
              <a:lnSpc>
                <a:spcPts val="2369"/>
              </a:lnSpc>
              <a:spcBef>
                <a:spcPct val="0"/>
              </a:spcBef>
            </a:pPr>
            <a:r>
              <a:rPr lang="en-US" sz="1692" strike="noStrike" u="none">
                <a:solidFill>
                  <a:srgbClr val="206A87"/>
                </a:solidFill>
                <a:latin typeface="Poppins"/>
                <a:ea typeface="Poppins"/>
                <a:cs typeface="Poppins"/>
                <a:sym typeface="Poppins"/>
              </a:rPr>
              <a:t>Profession</a:t>
            </a:r>
          </a:p>
        </p:txBody>
      </p:sp>
      <p:sp>
        <p:nvSpPr>
          <p:cNvPr name="TextBox 57" id="57"/>
          <p:cNvSpPr txBox="true"/>
          <p:nvPr/>
        </p:nvSpPr>
        <p:spPr>
          <a:xfrm rot="0">
            <a:off x="11152304" y="7785640"/>
            <a:ext cx="2169990" cy="377107"/>
          </a:xfrm>
          <a:prstGeom prst="rect">
            <a:avLst/>
          </a:prstGeom>
        </p:spPr>
        <p:txBody>
          <a:bodyPr anchor="t" rtlCol="false" tIns="0" lIns="0" bIns="0" rIns="0">
            <a:spAutoFit/>
          </a:bodyPr>
          <a:lstStyle/>
          <a:p>
            <a:pPr algn="ctr" marL="0" indent="0" lvl="0">
              <a:lnSpc>
                <a:spcPts val="2924"/>
              </a:lnSpc>
              <a:spcBef>
                <a:spcPct val="0"/>
              </a:spcBef>
            </a:pPr>
            <a:r>
              <a:rPr lang="en-US" sz="2088" strike="noStrike" u="none">
                <a:solidFill>
                  <a:srgbClr val="034022"/>
                </a:solidFill>
                <a:latin typeface="Poppins"/>
                <a:ea typeface="Poppins"/>
                <a:cs typeface="Poppins"/>
                <a:sym typeface="Poppins"/>
              </a:rPr>
              <a:t>Camilla Martine</a:t>
            </a:r>
          </a:p>
        </p:txBody>
      </p:sp>
      <p:sp>
        <p:nvSpPr>
          <p:cNvPr name="TextBox 58" id="58"/>
          <p:cNvSpPr txBox="true"/>
          <p:nvPr/>
        </p:nvSpPr>
        <p:spPr>
          <a:xfrm rot="0">
            <a:off x="11564293" y="8166362"/>
            <a:ext cx="1346013" cy="309442"/>
          </a:xfrm>
          <a:prstGeom prst="rect">
            <a:avLst/>
          </a:prstGeom>
        </p:spPr>
        <p:txBody>
          <a:bodyPr anchor="t" rtlCol="false" tIns="0" lIns="0" bIns="0" rIns="0">
            <a:spAutoFit/>
          </a:bodyPr>
          <a:lstStyle/>
          <a:p>
            <a:pPr algn="ctr" marL="0" indent="0" lvl="0">
              <a:lnSpc>
                <a:spcPts val="2369"/>
              </a:lnSpc>
              <a:spcBef>
                <a:spcPct val="0"/>
              </a:spcBef>
            </a:pPr>
            <a:r>
              <a:rPr lang="en-US" sz="1692" strike="noStrike" u="none">
                <a:solidFill>
                  <a:srgbClr val="206A87"/>
                </a:solidFill>
                <a:latin typeface="Poppins"/>
                <a:ea typeface="Poppins"/>
                <a:cs typeface="Poppins"/>
                <a:sym typeface="Poppins"/>
              </a:rPr>
              <a:t>Profession</a:t>
            </a:r>
          </a:p>
        </p:txBody>
      </p:sp>
      <p:sp>
        <p:nvSpPr>
          <p:cNvPr name="TextBox 59" id="59"/>
          <p:cNvSpPr txBox="true"/>
          <p:nvPr/>
        </p:nvSpPr>
        <p:spPr>
          <a:xfrm rot="0">
            <a:off x="12167298" y="5250936"/>
            <a:ext cx="2169990" cy="377107"/>
          </a:xfrm>
          <a:prstGeom prst="rect">
            <a:avLst/>
          </a:prstGeom>
        </p:spPr>
        <p:txBody>
          <a:bodyPr anchor="t" rtlCol="false" tIns="0" lIns="0" bIns="0" rIns="0">
            <a:spAutoFit/>
          </a:bodyPr>
          <a:lstStyle/>
          <a:p>
            <a:pPr algn="ctr" marL="0" indent="0" lvl="0">
              <a:lnSpc>
                <a:spcPts val="2924"/>
              </a:lnSpc>
              <a:spcBef>
                <a:spcPct val="0"/>
              </a:spcBef>
            </a:pPr>
            <a:r>
              <a:rPr lang="en-US" sz="2088" strike="noStrike" u="none">
                <a:solidFill>
                  <a:srgbClr val="034022"/>
                </a:solidFill>
                <a:latin typeface="Poppins"/>
                <a:ea typeface="Poppins"/>
                <a:cs typeface="Poppins"/>
                <a:sym typeface="Poppins"/>
              </a:rPr>
              <a:t>Isabelle Dubois</a:t>
            </a:r>
          </a:p>
        </p:txBody>
      </p:sp>
      <p:sp>
        <p:nvSpPr>
          <p:cNvPr name="TextBox 60" id="60"/>
          <p:cNvSpPr txBox="true"/>
          <p:nvPr/>
        </p:nvSpPr>
        <p:spPr>
          <a:xfrm rot="0">
            <a:off x="12694254" y="5631658"/>
            <a:ext cx="1289477" cy="310748"/>
          </a:xfrm>
          <a:prstGeom prst="rect">
            <a:avLst/>
          </a:prstGeom>
        </p:spPr>
        <p:txBody>
          <a:bodyPr anchor="t" rtlCol="false" tIns="0" lIns="0" bIns="0" rIns="0">
            <a:spAutoFit/>
          </a:bodyPr>
          <a:lstStyle/>
          <a:p>
            <a:pPr algn="ctr" marL="0" indent="0" lvl="0">
              <a:lnSpc>
                <a:spcPts val="2369"/>
              </a:lnSpc>
              <a:spcBef>
                <a:spcPct val="0"/>
              </a:spcBef>
            </a:pPr>
            <a:r>
              <a:rPr lang="en-US" sz="1692" strike="noStrike" u="none">
                <a:solidFill>
                  <a:srgbClr val="206A87"/>
                </a:solidFill>
                <a:latin typeface="Poppins"/>
                <a:ea typeface="Poppins"/>
                <a:cs typeface="Poppins"/>
                <a:sym typeface="Poppins"/>
              </a:rPr>
              <a:t>Profession</a:t>
            </a:r>
          </a:p>
        </p:txBody>
      </p:sp>
      <p:sp>
        <p:nvSpPr>
          <p:cNvPr name="TextBox 61" id="61"/>
          <p:cNvSpPr txBox="true"/>
          <p:nvPr/>
        </p:nvSpPr>
        <p:spPr>
          <a:xfrm rot="0">
            <a:off x="2603865" y="7763419"/>
            <a:ext cx="2437193" cy="375568"/>
          </a:xfrm>
          <a:prstGeom prst="rect">
            <a:avLst/>
          </a:prstGeom>
        </p:spPr>
        <p:txBody>
          <a:bodyPr anchor="t" rtlCol="false" tIns="0" lIns="0" bIns="0" rIns="0">
            <a:spAutoFit/>
          </a:bodyPr>
          <a:lstStyle/>
          <a:p>
            <a:pPr algn="ctr" marL="0" indent="0" lvl="0">
              <a:lnSpc>
                <a:spcPts val="2924"/>
              </a:lnSpc>
              <a:spcBef>
                <a:spcPct val="0"/>
              </a:spcBef>
            </a:pPr>
            <a:r>
              <a:rPr lang="en-US" sz="2088" strike="noStrike" u="none">
                <a:solidFill>
                  <a:srgbClr val="034022"/>
                </a:solidFill>
                <a:latin typeface="Poppins"/>
                <a:ea typeface="Poppins"/>
                <a:cs typeface="Poppins"/>
                <a:sym typeface="Poppins"/>
              </a:rPr>
              <a:t>Charlotte Durand</a:t>
            </a:r>
          </a:p>
        </p:txBody>
      </p:sp>
      <p:sp>
        <p:nvSpPr>
          <p:cNvPr name="TextBox 62" id="62"/>
          <p:cNvSpPr txBox="true"/>
          <p:nvPr/>
        </p:nvSpPr>
        <p:spPr>
          <a:xfrm rot="0">
            <a:off x="5174659" y="7763419"/>
            <a:ext cx="2169990" cy="377107"/>
          </a:xfrm>
          <a:prstGeom prst="rect">
            <a:avLst/>
          </a:prstGeom>
        </p:spPr>
        <p:txBody>
          <a:bodyPr anchor="t" rtlCol="false" tIns="0" lIns="0" bIns="0" rIns="0">
            <a:spAutoFit/>
          </a:bodyPr>
          <a:lstStyle/>
          <a:p>
            <a:pPr algn="ctr" marL="0" indent="0" lvl="0">
              <a:lnSpc>
                <a:spcPts val="2924"/>
              </a:lnSpc>
              <a:spcBef>
                <a:spcPct val="0"/>
              </a:spcBef>
            </a:pPr>
            <a:r>
              <a:rPr lang="en-US" sz="2088" strike="noStrike" u="none">
                <a:solidFill>
                  <a:srgbClr val="034022"/>
                </a:solidFill>
                <a:latin typeface="Poppins"/>
                <a:ea typeface="Poppins"/>
                <a:cs typeface="Poppins"/>
                <a:sym typeface="Poppins"/>
              </a:rPr>
              <a:t>Lola Mercier</a:t>
            </a:r>
          </a:p>
        </p:txBody>
      </p:sp>
      <p:sp>
        <p:nvSpPr>
          <p:cNvPr name="TextBox 63" id="63"/>
          <p:cNvSpPr txBox="true"/>
          <p:nvPr/>
        </p:nvSpPr>
        <p:spPr>
          <a:xfrm rot="0">
            <a:off x="3219916" y="8144141"/>
            <a:ext cx="1241905" cy="310748"/>
          </a:xfrm>
          <a:prstGeom prst="rect">
            <a:avLst/>
          </a:prstGeom>
        </p:spPr>
        <p:txBody>
          <a:bodyPr anchor="t" rtlCol="false" tIns="0" lIns="0" bIns="0" rIns="0">
            <a:spAutoFit/>
          </a:bodyPr>
          <a:lstStyle/>
          <a:p>
            <a:pPr algn="ctr" marL="0" indent="0" lvl="0">
              <a:lnSpc>
                <a:spcPts val="2369"/>
              </a:lnSpc>
              <a:spcBef>
                <a:spcPct val="0"/>
              </a:spcBef>
            </a:pPr>
            <a:r>
              <a:rPr lang="en-US" sz="1692" strike="noStrike" u="none">
                <a:solidFill>
                  <a:srgbClr val="206A87"/>
                </a:solidFill>
                <a:latin typeface="Poppins"/>
                <a:ea typeface="Poppins"/>
                <a:cs typeface="Poppins"/>
                <a:sym typeface="Poppins"/>
              </a:rPr>
              <a:t>Profession</a:t>
            </a:r>
          </a:p>
        </p:txBody>
      </p:sp>
      <p:sp>
        <p:nvSpPr>
          <p:cNvPr name="TextBox 64" id="64"/>
          <p:cNvSpPr txBox="true"/>
          <p:nvPr/>
        </p:nvSpPr>
        <p:spPr>
          <a:xfrm rot="0">
            <a:off x="5644620" y="8144141"/>
            <a:ext cx="1231045" cy="310748"/>
          </a:xfrm>
          <a:prstGeom prst="rect">
            <a:avLst/>
          </a:prstGeom>
        </p:spPr>
        <p:txBody>
          <a:bodyPr anchor="t" rtlCol="false" tIns="0" lIns="0" bIns="0" rIns="0">
            <a:spAutoFit/>
          </a:bodyPr>
          <a:lstStyle/>
          <a:p>
            <a:pPr algn="ctr" marL="0" indent="0" lvl="0">
              <a:lnSpc>
                <a:spcPts val="2369"/>
              </a:lnSpc>
              <a:spcBef>
                <a:spcPct val="0"/>
              </a:spcBef>
            </a:pPr>
            <a:r>
              <a:rPr lang="en-US" sz="1692" strike="noStrike" u="none">
                <a:solidFill>
                  <a:srgbClr val="206A87"/>
                </a:solidFill>
                <a:latin typeface="Poppins"/>
                <a:ea typeface="Poppins"/>
                <a:cs typeface="Poppins"/>
                <a:sym typeface="Poppins"/>
              </a:rPr>
              <a:t>Profession</a:t>
            </a:r>
          </a:p>
        </p:txBody>
      </p:sp>
      <p:sp>
        <p:nvSpPr>
          <p:cNvPr name="TextBox 65" id="65"/>
          <p:cNvSpPr txBox="true"/>
          <p:nvPr/>
        </p:nvSpPr>
        <p:spPr>
          <a:xfrm rot="0">
            <a:off x="7905557" y="2700783"/>
            <a:ext cx="2302535" cy="375568"/>
          </a:xfrm>
          <a:prstGeom prst="rect">
            <a:avLst/>
          </a:prstGeom>
        </p:spPr>
        <p:txBody>
          <a:bodyPr anchor="t" rtlCol="false" tIns="0" lIns="0" bIns="0" rIns="0">
            <a:spAutoFit/>
          </a:bodyPr>
          <a:lstStyle/>
          <a:p>
            <a:pPr algn="ctr">
              <a:lnSpc>
                <a:spcPts val="2924"/>
              </a:lnSpc>
              <a:spcBef>
                <a:spcPct val="0"/>
              </a:spcBef>
            </a:pPr>
            <a:r>
              <a:rPr lang="en-US" sz="2088">
                <a:solidFill>
                  <a:srgbClr val="034022"/>
                </a:solidFill>
                <a:latin typeface="Poppins"/>
                <a:ea typeface="Poppins"/>
                <a:cs typeface="Poppins"/>
                <a:sym typeface="Poppins"/>
              </a:rPr>
              <a:t>Andrea Sanchez</a:t>
            </a:r>
          </a:p>
        </p:txBody>
      </p:sp>
      <p:sp>
        <p:nvSpPr>
          <p:cNvPr name="TextBox 66" id="66"/>
          <p:cNvSpPr txBox="true"/>
          <p:nvPr/>
        </p:nvSpPr>
        <p:spPr>
          <a:xfrm rot="0">
            <a:off x="8351336" y="3094268"/>
            <a:ext cx="1410977" cy="309442"/>
          </a:xfrm>
          <a:prstGeom prst="rect">
            <a:avLst/>
          </a:prstGeom>
        </p:spPr>
        <p:txBody>
          <a:bodyPr anchor="t" rtlCol="false" tIns="0" lIns="0" bIns="0" rIns="0">
            <a:spAutoFit/>
          </a:bodyPr>
          <a:lstStyle/>
          <a:p>
            <a:pPr algn="ctr">
              <a:lnSpc>
                <a:spcPts val="2369"/>
              </a:lnSpc>
              <a:spcBef>
                <a:spcPct val="0"/>
              </a:spcBef>
            </a:pPr>
            <a:r>
              <a:rPr lang="en-US" sz="1692">
                <a:solidFill>
                  <a:srgbClr val="206A87"/>
                </a:solidFill>
                <a:latin typeface="Poppins"/>
                <a:ea typeface="Poppins"/>
                <a:cs typeface="Poppins"/>
                <a:sym typeface="Poppins"/>
              </a:rPr>
              <a:t>Profession</a:t>
            </a:r>
          </a:p>
        </p:txBody>
      </p:sp>
      <p:sp>
        <p:nvSpPr>
          <p:cNvPr name="TextBox 67" id="67"/>
          <p:cNvSpPr txBox="true"/>
          <p:nvPr/>
        </p:nvSpPr>
        <p:spPr>
          <a:xfrm rot="0">
            <a:off x="945263" y="1580603"/>
            <a:ext cx="6914935" cy="825556"/>
          </a:xfrm>
          <a:prstGeom prst="rect">
            <a:avLst/>
          </a:prstGeom>
        </p:spPr>
        <p:txBody>
          <a:bodyPr anchor="t" rtlCol="false" tIns="0" lIns="0" bIns="0" rIns="0">
            <a:spAutoFit/>
          </a:bodyPr>
          <a:lstStyle/>
          <a:p>
            <a:pPr algn="l">
              <a:lnSpc>
                <a:spcPts val="6002"/>
              </a:lnSpc>
              <a:spcBef>
                <a:spcPct val="0"/>
              </a:spcBef>
            </a:pPr>
            <a:r>
              <a:rPr lang="en-US" b="true" sz="5043">
                <a:solidFill>
                  <a:srgbClr val="000000"/>
                </a:solidFill>
                <a:latin typeface="Poppins Bold"/>
                <a:ea typeface="Poppins Bold"/>
                <a:cs typeface="Poppins Bold"/>
                <a:sym typeface="Poppins Bold"/>
              </a:rPr>
              <a:t>de l'entreprise</a:t>
            </a:r>
          </a:p>
        </p:txBody>
      </p:sp>
      <p:sp>
        <p:nvSpPr>
          <p:cNvPr name="TextBox 68" id="68"/>
          <p:cNvSpPr txBox="true"/>
          <p:nvPr/>
        </p:nvSpPr>
        <p:spPr>
          <a:xfrm rot="0">
            <a:off x="945263" y="812198"/>
            <a:ext cx="5765684" cy="825556"/>
          </a:xfrm>
          <a:prstGeom prst="rect">
            <a:avLst/>
          </a:prstGeom>
        </p:spPr>
        <p:txBody>
          <a:bodyPr anchor="t" rtlCol="false" tIns="0" lIns="0" bIns="0" rIns="0">
            <a:spAutoFit/>
          </a:bodyPr>
          <a:lstStyle/>
          <a:p>
            <a:pPr algn="l">
              <a:lnSpc>
                <a:spcPts val="6002"/>
              </a:lnSpc>
              <a:spcBef>
                <a:spcPct val="0"/>
              </a:spcBef>
            </a:pPr>
            <a:r>
              <a:rPr lang="en-US" b="true" sz="5043">
                <a:solidFill>
                  <a:srgbClr val="206A87"/>
                </a:solidFill>
                <a:latin typeface="Poppins Bold"/>
                <a:ea typeface="Poppins Bold"/>
                <a:cs typeface="Poppins Bold"/>
                <a:sym typeface="Poppins Bold"/>
              </a:rPr>
              <a:t>Organigramme</a:t>
            </a:r>
          </a:p>
        </p:txBody>
      </p:sp>
      <p:sp>
        <p:nvSpPr>
          <p:cNvPr name="TextBox 69" id="69"/>
          <p:cNvSpPr txBox="true"/>
          <p:nvPr/>
        </p:nvSpPr>
        <p:spPr>
          <a:xfrm rot="-5400000">
            <a:off x="16197786" y="8171515"/>
            <a:ext cx="2526691" cy="460812"/>
          </a:xfrm>
          <a:prstGeom prst="rect">
            <a:avLst/>
          </a:prstGeom>
        </p:spPr>
        <p:txBody>
          <a:bodyPr anchor="t" rtlCol="false" tIns="0" lIns="0" bIns="0" rIns="0">
            <a:spAutoFit/>
          </a:bodyPr>
          <a:lstStyle/>
          <a:p>
            <a:pPr algn="l">
              <a:lnSpc>
                <a:spcPts val="3384"/>
              </a:lnSpc>
            </a:pPr>
            <a:r>
              <a:rPr lang="en-US" sz="2843" spc="730">
                <a:solidFill>
                  <a:srgbClr val="206A87"/>
                </a:solidFill>
                <a:latin typeface="Poppins"/>
                <a:ea typeface="Poppins"/>
                <a:cs typeface="Poppins"/>
                <a:sym typeface="Poppins"/>
              </a:rPr>
              <a:t>TEMPO -</a:t>
            </a:r>
          </a:p>
        </p:txBody>
      </p:sp>
      <p:sp>
        <p:nvSpPr>
          <p:cNvPr name="TextBox 70" id="70"/>
          <p:cNvSpPr txBox="true"/>
          <p:nvPr/>
        </p:nvSpPr>
        <p:spPr>
          <a:xfrm rot="-5400000">
            <a:off x="15272698" y="4879932"/>
            <a:ext cx="4376865" cy="460812"/>
          </a:xfrm>
          <a:prstGeom prst="rect">
            <a:avLst/>
          </a:prstGeom>
        </p:spPr>
        <p:txBody>
          <a:bodyPr anchor="t" rtlCol="false" tIns="0" lIns="0" bIns="0" rIns="0">
            <a:spAutoFit/>
          </a:bodyPr>
          <a:lstStyle/>
          <a:p>
            <a:pPr algn="l">
              <a:lnSpc>
                <a:spcPts val="3384"/>
              </a:lnSpc>
            </a:pPr>
            <a:r>
              <a:rPr lang="en-US" sz="2843" spc="730">
                <a:solidFill>
                  <a:srgbClr val="000000"/>
                </a:solidFill>
                <a:latin typeface="Poppins"/>
                <a:ea typeface="Poppins"/>
                <a:cs typeface="Poppins"/>
                <a:sym typeface="Poppins"/>
              </a:rPr>
              <a:t>ORGANIGRAMME</a:t>
            </a:r>
          </a:p>
        </p:txBody>
      </p:sp>
      <p:sp>
        <p:nvSpPr>
          <p:cNvPr name="Freeform 71" id="71"/>
          <p:cNvSpPr/>
          <p:nvPr/>
        </p:nvSpPr>
        <p:spPr>
          <a:xfrm flipH="false" flipV="false" rot="0">
            <a:off x="12833242" y="4403729"/>
            <a:ext cx="795686" cy="822608"/>
          </a:xfrm>
          <a:custGeom>
            <a:avLst/>
            <a:gdLst/>
            <a:ahLst/>
            <a:cxnLst/>
            <a:rect r="r" b="b" t="t" l="l"/>
            <a:pathLst>
              <a:path h="822608" w="795686">
                <a:moveTo>
                  <a:pt x="0" y="0"/>
                </a:moveTo>
                <a:lnTo>
                  <a:pt x="795686" y="0"/>
                </a:lnTo>
                <a:lnTo>
                  <a:pt x="795686" y="822608"/>
                </a:lnTo>
                <a:lnTo>
                  <a:pt x="0" y="82260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2" id="72"/>
          <p:cNvSpPr/>
          <p:nvPr/>
        </p:nvSpPr>
        <p:spPr>
          <a:xfrm flipH="false" flipV="false" rot="0">
            <a:off x="11810850" y="7007486"/>
            <a:ext cx="795686" cy="822608"/>
          </a:xfrm>
          <a:custGeom>
            <a:avLst/>
            <a:gdLst/>
            <a:ahLst/>
            <a:cxnLst/>
            <a:rect r="r" b="b" t="t" l="l"/>
            <a:pathLst>
              <a:path h="822608" w="795686">
                <a:moveTo>
                  <a:pt x="0" y="0"/>
                </a:moveTo>
                <a:lnTo>
                  <a:pt x="795686" y="0"/>
                </a:lnTo>
                <a:lnTo>
                  <a:pt x="795686" y="822608"/>
                </a:lnTo>
                <a:lnTo>
                  <a:pt x="0" y="82260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3" id="73"/>
          <p:cNvSpPr/>
          <p:nvPr/>
        </p:nvSpPr>
        <p:spPr>
          <a:xfrm flipH="false" flipV="false" rot="0">
            <a:off x="5848012" y="7007486"/>
            <a:ext cx="795686" cy="822608"/>
          </a:xfrm>
          <a:custGeom>
            <a:avLst/>
            <a:gdLst/>
            <a:ahLst/>
            <a:cxnLst/>
            <a:rect r="r" b="b" t="t" l="l"/>
            <a:pathLst>
              <a:path h="822608" w="795686">
                <a:moveTo>
                  <a:pt x="0" y="0"/>
                </a:moveTo>
                <a:lnTo>
                  <a:pt x="795687" y="0"/>
                </a:lnTo>
                <a:lnTo>
                  <a:pt x="795687" y="822608"/>
                </a:lnTo>
                <a:lnTo>
                  <a:pt x="0" y="82260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4" id="74"/>
          <p:cNvSpPr/>
          <p:nvPr/>
        </p:nvSpPr>
        <p:spPr>
          <a:xfrm flipH="false" flipV="false" rot="0">
            <a:off x="3424618" y="7007486"/>
            <a:ext cx="795686" cy="822608"/>
          </a:xfrm>
          <a:custGeom>
            <a:avLst/>
            <a:gdLst/>
            <a:ahLst/>
            <a:cxnLst/>
            <a:rect r="r" b="b" t="t" l="l"/>
            <a:pathLst>
              <a:path h="822608" w="795686">
                <a:moveTo>
                  <a:pt x="0" y="0"/>
                </a:moveTo>
                <a:lnTo>
                  <a:pt x="795686" y="0"/>
                </a:lnTo>
                <a:lnTo>
                  <a:pt x="795686" y="822608"/>
                </a:lnTo>
                <a:lnTo>
                  <a:pt x="0" y="82260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22.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AutoShape 2" id="2"/>
          <p:cNvSpPr/>
          <p:nvPr/>
        </p:nvSpPr>
        <p:spPr>
          <a:xfrm>
            <a:off x="17484943" y="-3103245"/>
            <a:ext cx="0" cy="6492240"/>
          </a:xfrm>
          <a:prstGeom prst="line">
            <a:avLst/>
          </a:prstGeom>
          <a:ln cap="flat" w="19050">
            <a:solidFill>
              <a:srgbClr val="206A87"/>
            </a:solidFill>
            <a:prstDash val="solid"/>
            <a:headEnd type="none" len="sm" w="sm"/>
            <a:tailEnd type="none" len="sm" w="sm"/>
          </a:ln>
        </p:spPr>
      </p:sp>
      <p:grpSp>
        <p:nvGrpSpPr>
          <p:cNvPr name="Group 3" id="3"/>
          <p:cNvGrpSpPr/>
          <p:nvPr/>
        </p:nvGrpSpPr>
        <p:grpSpPr>
          <a:xfrm rot="0">
            <a:off x="945263" y="3747981"/>
            <a:ext cx="1992238" cy="1992238"/>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3A1BA"/>
            </a:solidFill>
          </p:spPr>
        </p:sp>
        <p:sp>
          <p:nvSpPr>
            <p:cNvPr name="TextBox 5" id="5"/>
            <p:cNvSpPr txBox="true"/>
            <p:nvPr/>
          </p:nvSpPr>
          <p:spPr>
            <a:xfrm>
              <a:off x="76200" y="19050"/>
              <a:ext cx="660400" cy="717550"/>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4651248" y="3747981"/>
            <a:ext cx="1992238" cy="1992238"/>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3A1BA"/>
            </a:solidFill>
          </p:spPr>
        </p:sp>
        <p:sp>
          <p:nvSpPr>
            <p:cNvPr name="TextBox 8" id="8"/>
            <p:cNvSpPr txBox="true"/>
            <p:nvPr/>
          </p:nvSpPr>
          <p:spPr>
            <a:xfrm>
              <a:off x="76200" y="19050"/>
              <a:ext cx="660400" cy="717550"/>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8355497" y="3747981"/>
            <a:ext cx="1992238" cy="1992238"/>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3A1BA"/>
            </a:solidFill>
          </p:spPr>
        </p:sp>
        <p:sp>
          <p:nvSpPr>
            <p:cNvPr name="TextBox 11" id="11"/>
            <p:cNvSpPr txBox="true"/>
            <p:nvPr/>
          </p:nvSpPr>
          <p:spPr>
            <a:xfrm>
              <a:off x="76200" y="19050"/>
              <a:ext cx="660400" cy="717550"/>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12059747" y="3747981"/>
            <a:ext cx="1992238" cy="1992238"/>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3A1BA"/>
            </a:solidFill>
          </p:spPr>
        </p:sp>
        <p:sp>
          <p:nvSpPr>
            <p:cNvPr name="TextBox 14" id="14"/>
            <p:cNvSpPr txBox="true"/>
            <p:nvPr/>
          </p:nvSpPr>
          <p:spPr>
            <a:xfrm>
              <a:off x="76200" y="19050"/>
              <a:ext cx="660400" cy="717550"/>
            </a:xfrm>
            <a:prstGeom prst="rect">
              <a:avLst/>
            </a:prstGeom>
          </p:spPr>
          <p:txBody>
            <a:bodyPr anchor="ctr" rtlCol="false" tIns="50800" lIns="50800" bIns="50800" rIns="50800"/>
            <a:lstStyle/>
            <a:p>
              <a:pPr algn="ctr">
                <a:lnSpc>
                  <a:spcPts val="2659"/>
                </a:lnSpc>
              </a:pPr>
            </a:p>
          </p:txBody>
        </p:sp>
      </p:grpSp>
      <p:sp>
        <p:nvSpPr>
          <p:cNvPr name="TextBox 15" id="15"/>
          <p:cNvSpPr txBox="true"/>
          <p:nvPr/>
        </p:nvSpPr>
        <p:spPr>
          <a:xfrm rot="-5400000">
            <a:off x="16197786" y="8171515"/>
            <a:ext cx="2526691" cy="460812"/>
          </a:xfrm>
          <a:prstGeom prst="rect">
            <a:avLst/>
          </a:prstGeom>
        </p:spPr>
        <p:txBody>
          <a:bodyPr anchor="t" rtlCol="false" tIns="0" lIns="0" bIns="0" rIns="0">
            <a:spAutoFit/>
          </a:bodyPr>
          <a:lstStyle/>
          <a:p>
            <a:pPr algn="l">
              <a:lnSpc>
                <a:spcPts val="3384"/>
              </a:lnSpc>
            </a:pPr>
            <a:r>
              <a:rPr lang="en-US" sz="2843" spc="730">
                <a:solidFill>
                  <a:srgbClr val="206A87"/>
                </a:solidFill>
                <a:latin typeface="Poppins"/>
                <a:ea typeface="Poppins"/>
                <a:cs typeface="Poppins"/>
                <a:sym typeface="Poppins"/>
              </a:rPr>
              <a:t>TEMPO -</a:t>
            </a:r>
          </a:p>
        </p:txBody>
      </p:sp>
      <p:sp>
        <p:nvSpPr>
          <p:cNvPr name="TextBox 16" id="16"/>
          <p:cNvSpPr txBox="true"/>
          <p:nvPr/>
        </p:nvSpPr>
        <p:spPr>
          <a:xfrm rot="-5400000">
            <a:off x="15433906" y="5041138"/>
            <a:ext cx="4054452" cy="460812"/>
          </a:xfrm>
          <a:prstGeom prst="rect">
            <a:avLst/>
          </a:prstGeom>
        </p:spPr>
        <p:txBody>
          <a:bodyPr anchor="t" rtlCol="false" tIns="0" lIns="0" bIns="0" rIns="0">
            <a:spAutoFit/>
          </a:bodyPr>
          <a:lstStyle/>
          <a:p>
            <a:pPr algn="l">
              <a:lnSpc>
                <a:spcPts val="3384"/>
              </a:lnSpc>
            </a:pPr>
            <a:r>
              <a:rPr lang="en-US" sz="2843" spc="730">
                <a:solidFill>
                  <a:srgbClr val="000000"/>
                </a:solidFill>
                <a:latin typeface="Poppins"/>
                <a:ea typeface="Poppins"/>
                <a:cs typeface="Poppins"/>
                <a:sym typeface="Poppins"/>
              </a:rPr>
              <a:t>LES CHIFFRES</a:t>
            </a:r>
          </a:p>
        </p:txBody>
      </p:sp>
      <p:sp>
        <p:nvSpPr>
          <p:cNvPr name="TextBox 17" id="17"/>
          <p:cNvSpPr txBox="true"/>
          <p:nvPr/>
        </p:nvSpPr>
        <p:spPr>
          <a:xfrm rot="0">
            <a:off x="945263" y="1580603"/>
            <a:ext cx="6914935" cy="825556"/>
          </a:xfrm>
          <a:prstGeom prst="rect">
            <a:avLst/>
          </a:prstGeom>
        </p:spPr>
        <p:txBody>
          <a:bodyPr anchor="t" rtlCol="false" tIns="0" lIns="0" bIns="0" rIns="0">
            <a:spAutoFit/>
          </a:bodyPr>
          <a:lstStyle/>
          <a:p>
            <a:pPr algn="l">
              <a:lnSpc>
                <a:spcPts val="6002"/>
              </a:lnSpc>
              <a:spcBef>
                <a:spcPct val="0"/>
              </a:spcBef>
            </a:pPr>
            <a:r>
              <a:rPr lang="en-US" b="true" sz="5043">
                <a:solidFill>
                  <a:srgbClr val="000000"/>
                </a:solidFill>
                <a:latin typeface="Poppins Bold"/>
                <a:ea typeface="Poppins Bold"/>
                <a:cs typeface="Poppins Bold"/>
                <a:sym typeface="Poppins Bold"/>
              </a:rPr>
              <a:t>clés de l'entreprise</a:t>
            </a:r>
          </a:p>
        </p:txBody>
      </p:sp>
      <p:sp>
        <p:nvSpPr>
          <p:cNvPr name="TextBox 18" id="18"/>
          <p:cNvSpPr txBox="true"/>
          <p:nvPr/>
        </p:nvSpPr>
        <p:spPr>
          <a:xfrm rot="0">
            <a:off x="1428464" y="3951266"/>
            <a:ext cx="2725748" cy="1245023"/>
          </a:xfrm>
          <a:prstGeom prst="rect">
            <a:avLst/>
          </a:prstGeom>
        </p:spPr>
        <p:txBody>
          <a:bodyPr anchor="t" rtlCol="false" tIns="0" lIns="0" bIns="0" rIns="0">
            <a:spAutoFit/>
          </a:bodyPr>
          <a:lstStyle/>
          <a:p>
            <a:pPr algn="l">
              <a:lnSpc>
                <a:spcPts val="9204"/>
              </a:lnSpc>
              <a:spcBef>
                <a:spcPct val="0"/>
              </a:spcBef>
            </a:pPr>
            <a:r>
              <a:rPr lang="en-US" b="true" sz="7734">
                <a:solidFill>
                  <a:srgbClr val="000000"/>
                </a:solidFill>
                <a:latin typeface="Poppins Bold"/>
                <a:ea typeface="Poppins Bold"/>
                <a:cs typeface="Poppins Bold"/>
                <a:sym typeface="Poppins Bold"/>
              </a:rPr>
              <a:t>35 M</a:t>
            </a:r>
          </a:p>
        </p:txBody>
      </p:sp>
      <p:sp>
        <p:nvSpPr>
          <p:cNvPr name="TextBox 19" id="19"/>
          <p:cNvSpPr txBox="true"/>
          <p:nvPr/>
        </p:nvSpPr>
        <p:spPr>
          <a:xfrm rot="0">
            <a:off x="5134450" y="3951266"/>
            <a:ext cx="2725748" cy="1245023"/>
          </a:xfrm>
          <a:prstGeom prst="rect">
            <a:avLst/>
          </a:prstGeom>
        </p:spPr>
        <p:txBody>
          <a:bodyPr anchor="t" rtlCol="false" tIns="0" lIns="0" bIns="0" rIns="0">
            <a:spAutoFit/>
          </a:bodyPr>
          <a:lstStyle/>
          <a:p>
            <a:pPr algn="l">
              <a:lnSpc>
                <a:spcPts val="9204"/>
              </a:lnSpc>
              <a:spcBef>
                <a:spcPct val="0"/>
              </a:spcBef>
            </a:pPr>
            <a:r>
              <a:rPr lang="en-US" b="true" sz="7734">
                <a:solidFill>
                  <a:srgbClr val="000000"/>
                </a:solidFill>
                <a:latin typeface="Poppins Bold"/>
                <a:ea typeface="Poppins Bold"/>
                <a:cs typeface="Poppins Bold"/>
                <a:sym typeface="Poppins Bold"/>
              </a:rPr>
              <a:t>35 M</a:t>
            </a:r>
          </a:p>
        </p:txBody>
      </p:sp>
      <p:sp>
        <p:nvSpPr>
          <p:cNvPr name="TextBox 20" id="20"/>
          <p:cNvSpPr txBox="true"/>
          <p:nvPr/>
        </p:nvSpPr>
        <p:spPr>
          <a:xfrm rot="0">
            <a:off x="8838699" y="3951266"/>
            <a:ext cx="2725748" cy="1245023"/>
          </a:xfrm>
          <a:prstGeom prst="rect">
            <a:avLst/>
          </a:prstGeom>
        </p:spPr>
        <p:txBody>
          <a:bodyPr anchor="t" rtlCol="false" tIns="0" lIns="0" bIns="0" rIns="0">
            <a:spAutoFit/>
          </a:bodyPr>
          <a:lstStyle/>
          <a:p>
            <a:pPr algn="l">
              <a:lnSpc>
                <a:spcPts val="9204"/>
              </a:lnSpc>
              <a:spcBef>
                <a:spcPct val="0"/>
              </a:spcBef>
            </a:pPr>
            <a:r>
              <a:rPr lang="en-US" b="true" sz="7734">
                <a:solidFill>
                  <a:srgbClr val="000000"/>
                </a:solidFill>
                <a:latin typeface="Poppins Bold"/>
                <a:ea typeface="Poppins Bold"/>
                <a:cs typeface="Poppins Bold"/>
                <a:sym typeface="Poppins Bold"/>
              </a:rPr>
              <a:t>35 M</a:t>
            </a:r>
          </a:p>
        </p:txBody>
      </p:sp>
      <p:sp>
        <p:nvSpPr>
          <p:cNvPr name="TextBox 21" id="21"/>
          <p:cNvSpPr txBox="true"/>
          <p:nvPr/>
        </p:nvSpPr>
        <p:spPr>
          <a:xfrm rot="0">
            <a:off x="12542948" y="3951266"/>
            <a:ext cx="2725748" cy="1245023"/>
          </a:xfrm>
          <a:prstGeom prst="rect">
            <a:avLst/>
          </a:prstGeom>
        </p:spPr>
        <p:txBody>
          <a:bodyPr anchor="t" rtlCol="false" tIns="0" lIns="0" bIns="0" rIns="0">
            <a:spAutoFit/>
          </a:bodyPr>
          <a:lstStyle/>
          <a:p>
            <a:pPr algn="l">
              <a:lnSpc>
                <a:spcPts val="9204"/>
              </a:lnSpc>
              <a:spcBef>
                <a:spcPct val="0"/>
              </a:spcBef>
            </a:pPr>
            <a:r>
              <a:rPr lang="en-US" b="true" sz="7734">
                <a:solidFill>
                  <a:srgbClr val="000000"/>
                </a:solidFill>
                <a:latin typeface="Poppins Bold"/>
                <a:ea typeface="Poppins Bold"/>
                <a:cs typeface="Poppins Bold"/>
                <a:sym typeface="Poppins Bold"/>
              </a:rPr>
              <a:t>35 M</a:t>
            </a:r>
          </a:p>
        </p:txBody>
      </p:sp>
      <p:sp>
        <p:nvSpPr>
          <p:cNvPr name="TextBox 22" id="22"/>
          <p:cNvSpPr txBox="true"/>
          <p:nvPr/>
        </p:nvSpPr>
        <p:spPr>
          <a:xfrm rot="0">
            <a:off x="945263" y="812198"/>
            <a:ext cx="5765684" cy="825556"/>
          </a:xfrm>
          <a:prstGeom prst="rect">
            <a:avLst/>
          </a:prstGeom>
        </p:spPr>
        <p:txBody>
          <a:bodyPr anchor="t" rtlCol="false" tIns="0" lIns="0" bIns="0" rIns="0">
            <a:spAutoFit/>
          </a:bodyPr>
          <a:lstStyle/>
          <a:p>
            <a:pPr algn="l">
              <a:lnSpc>
                <a:spcPts val="6002"/>
              </a:lnSpc>
              <a:spcBef>
                <a:spcPct val="0"/>
              </a:spcBef>
            </a:pPr>
            <a:r>
              <a:rPr lang="en-US" b="true" sz="5043">
                <a:solidFill>
                  <a:srgbClr val="206A87"/>
                </a:solidFill>
                <a:latin typeface="Poppins Bold"/>
                <a:ea typeface="Poppins Bold"/>
                <a:cs typeface="Poppins Bold"/>
                <a:sym typeface="Poppins Bold"/>
              </a:rPr>
              <a:t>Les chiffres</a:t>
            </a:r>
          </a:p>
        </p:txBody>
      </p:sp>
      <p:sp>
        <p:nvSpPr>
          <p:cNvPr name="TextBox 23" id="23"/>
          <p:cNvSpPr txBox="true"/>
          <p:nvPr/>
        </p:nvSpPr>
        <p:spPr>
          <a:xfrm rot="0">
            <a:off x="1545764" y="5139139"/>
            <a:ext cx="2282340" cy="3624733"/>
          </a:xfrm>
          <a:prstGeom prst="rect">
            <a:avLst/>
          </a:prstGeom>
        </p:spPr>
        <p:txBody>
          <a:bodyPr anchor="t" rtlCol="false" tIns="0" lIns="0" bIns="0" rIns="0">
            <a:spAutoFit/>
          </a:bodyPr>
          <a:lstStyle/>
          <a:p>
            <a:pPr algn="l">
              <a:lnSpc>
                <a:spcPts val="2861"/>
              </a:lnSpc>
            </a:pPr>
            <a:r>
              <a:rPr lang="en-US" sz="2043">
                <a:solidFill>
                  <a:srgbClr val="000000"/>
                </a:solidFill>
                <a:latin typeface="Poppins"/>
                <a:ea typeface="Poppins"/>
                <a:cs typeface="Poppins"/>
                <a:sym typeface="Poppins"/>
              </a:rPr>
              <a:t>Lorem ipsum dolor sit amet, consectetur adipiscing elit, sed do eiusmod tempor incididu ut labore et dolore magna aliqua sed do eiusmod tempor .</a:t>
            </a:r>
          </a:p>
        </p:txBody>
      </p:sp>
      <p:sp>
        <p:nvSpPr>
          <p:cNvPr name="TextBox 24" id="24"/>
          <p:cNvSpPr txBox="true"/>
          <p:nvPr/>
        </p:nvSpPr>
        <p:spPr>
          <a:xfrm rot="0">
            <a:off x="5251750" y="5139139"/>
            <a:ext cx="2282340" cy="3624733"/>
          </a:xfrm>
          <a:prstGeom prst="rect">
            <a:avLst/>
          </a:prstGeom>
        </p:spPr>
        <p:txBody>
          <a:bodyPr anchor="t" rtlCol="false" tIns="0" lIns="0" bIns="0" rIns="0">
            <a:spAutoFit/>
          </a:bodyPr>
          <a:lstStyle/>
          <a:p>
            <a:pPr algn="l">
              <a:lnSpc>
                <a:spcPts val="2861"/>
              </a:lnSpc>
            </a:pPr>
            <a:r>
              <a:rPr lang="en-US" sz="2043">
                <a:solidFill>
                  <a:srgbClr val="000000"/>
                </a:solidFill>
                <a:latin typeface="Poppins"/>
                <a:ea typeface="Poppins"/>
                <a:cs typeface="Poppins"/>
                <a:sym typeface="Poppins"/>
              </a:rPr>
              <a:t>Lorem ipsum dolor sit amet, consectetur adipiscing elit, sed do eiusmod tempor incididu ut labore et dolore magna aliqua sed do eiusmod tempor .</a:t>
            </a:r>
          </a:p>
        </p:txBody>
      </p:sp>
      <p:sp>
        <p:nvSpPr>
          <p:cNvPr name="TextBox 25" id="25"/>
          <p:cNvSpPr txBox="true"/>
          <p:nvPr/>
        </p:nvSpPr>
        <p:spPr>
          <a:xfrm rot="0">
            <a:off x="8955999" y="5139139"/>
            <a:ext cx="2282340" cy="3624733"/>
          </a:xfrm>
          <a:prstGeom prst="rect">
            <a:avLst/>
          </a:prstGeom>
        </p:spPr>
        <p:txBody>
          <a:bodyPr anchor="t" rtlCol="false" tIns="0" lIns="0" bIns="0" rIns="0">
            <a:spAutoFit/>
          </a:bodyPr>
          <a:lstStyle/>
          <a:p>
            <a:pPr algn="l">
              <a:lnSpc>
                <a:spcPts val="2861"/>
              </a:lnSpc>
            </a:pPr>
            <a:r>
              <a:rPr lang="en-US" sz="2043">
                <a:solidFill>
                  <a:srgbClr val="000000"/>
                </a:solidFill>
                <a:latin typeface="Poppins"/>
                <a:ea typeface="Poppins"/>
                <a:cs typeface="Poppins"/>
                <a:sym typeface="Poppins"/>
              </a:rPr>
              <a:t>Lorem ipsum dolor sit amet, consectetur adipiscing elit, sed do eiusmod tempor incididu ut labore et dolore magna aliqua sed do eiusmod tempor .</a:t>
            </a:r>
          </a:p>
        </p:txBody>
      </p:sp>
      <p:sp>
        <p:nvSpPr>
          <p:cNvPr name="TextBox 26" id="26"/>
          <p:cNvSpPr txBox="true"/>
          <p:nvPr/>
        </p:nvSpPr>
        <p:spPr>
          <a:xfrm rot="0">
            <a:off x="12660248" y="5139139"/>
            <a:ext cx="2282340" cy="3624733"/>
          </a:xfrm>
          <a:prstGeom prst="rect">
            <a:avLst/>
          </a:prstGeom>
        </p:spPr>
        <p:txBody>
          <a:bodyPr anchor="t" rtlCol="false" tIns="0" lIns="0" bIns="0" rIns="0">
            <a:spAutoFit/>
          </a:bodyPr>
          <a:lstStyle/>
          <a:p>
            <a:pPr algn="l">
              <a:lnSpc>
                <a:spcPts val="2861"/>
              </a:lnSpc>
            </a:pPr>
            <a:r>
              <a:rPr lang="en-US" sz="2043">
                <a:solidFill>
                  <a:srgbClr val="000000"/>
                </a:solidFill>
                <a:latin typeface="Poppins"/>
                <a:ea typeface="Poppins"/>
                <a:cs typeface="Poppins"/>
                <a:sym typeface="Poppins"/>
              </a:rPr>
              <a:t>Lorem ipsum dolor sit amet, consectetur adipiscing elit, sed do eiusmod tempor incididu ut labore et dolore magna aliqua sed do eiusmod tempor .</a:t>
            </a:r>
          </a:p>
        </p:txBody>
      </p:sp>
      <p:grpSp>
        <p:nvGrpSpPr>
          <p:cNvPr name="Group 27" id="27"/>
          <p:cNvGrpSpPr/>
          <p:nvPr/>
        </p:nvGrpSpPr>
        <p:grpSpPr>
          <a:xfrm rot="5400000">
            <a:off x="9052958" y="-9595034"/>
            <a:ext cx="558986" cy="19190069"/>
            <a:chOff x="0" y="0"/>
            <a:chExt cx="147223" cy="5054174"/>
          </a:xfrm>
        </p:grpSpPr>
        <p:sp>
          <p:nvSpPr>
            <p:cNvPr name="Freeform 28" id="28"/>
            <p:cNvSpPr/>
            <p:nvPr/>
          </p:nvSpPr>
          <p:spPr>
            <a:xfrm flipH="false" flipV="false" rot="0">
              <a:off x="0" y="0"/>
              <a:ext cx="147223" cy="5054174"/>
            </a:xfrm>
            <a:custGeom>
              <a:avLst/>
              <a:gdLst/>
              <a:ahLst/>
              <a:cxnLst/>
              <a:rect r="r" b="b" t="t" l="l"/>
              <a:pathLst>
                <a:path h="5054174" w="147223">
                  <a:moveTo>
                    <a:pt x="0" y="0"/>
                  </a:moveTo>
                  <a:lnTo>
                    <a:pt x="147223" y="0"/>
                  </a:lnTo>
                  <a:lnTo>
                    <a:pt x="147223" y="5054174"/>
                  </a:lnTo>
                  <a:lnTo>
                    <a:pt x="0" y="5054174"/>
                  </a:lnTo>
                  <a:close/>
                </a:path>
              </a:pathLst>
            </a:custGeom>
            <a:solidFill>
              <a:srgbClr val="206A87"/>
            </a:solidFill>
          </p:spPr>
        </p:sp>
        <p:sp>
          <p:nvSpPr>
            <p:cNvPr name="TextBox 29" id="29"/>
            <p:cNvSpPr txBox="true"/>
            <p:nvPr/>
          </p:nvSpPr>
          <p:spPr>
            <a:xfrm>
              <a:off x="0" y="-57150"/>
              <a:ext cx="147223" cy="5111324"/>
            </a:xfrm>
            <a:prstGeom prst="rect">
              <a:avLst/>
            </a:prstGeom>
          </p:spPr>
          <p:txBody>
            <a:bodyPr anchor="ctr" rtlCol="false" tIns="50800" lIns="50800" bIns="50800" rIns="50800"/>
            <a:lstStyle/>
            <a:p>
              <a:pPr algn="ctr">
                <a:lnSpc>
                  <a:spcPts val="2659"/>
                </a:lnSpc>
                <a:spcBef>
                  <a:spcPct val="0"/>
                </a:spcBef>
              </a:pPr>
            </a:p>
          </p:txBody>
        </p:sp>
      </p:gr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945263" y="3388995"/>
            <a:ext cx="8198737" cy="5469979"/>
            <a:chOff x="0" y="0"/>
            <a:chExt cx="10931650" cy="7293305"/>
          </a:xfrm>
        </p:grpSpPr>
        <p:pic>
          <p:nvPicPr>
            <p:cNvPr name="Picture 3" id="3"/>
            <p:cNvPicPr>
              <a:picLocks noChangeAspect="true"/>
            </p:cNvPicPr>
            <p:nvPr/>
          </p:nvPicPr>
          <p:blipFill>
            <a:blip r:embed="rId2"/>
            <a:srcRect l="10467" t="0" r="10467" b="0"/>
            <a:stretch>
              <a:fillRect/>
            </a:stretch>
          </p:blipFill>
          <p:spPr>
            <a:xfrm flipH="false" flipV="false">
              <a:off x="0" y="0"/>
              <a:ext cx="10931650" cy="7293305"/>
            </a:xfrm>
            <a:prstGeom prst="rect">
              <a:avLst/>
            </a:prstGeom>
          </p:spPr>
        </p:pic>
      </p:grpSp>
      <p:sp>
        <p:nvSpPr>
          <p:cNvPr name="AutoShape 4" id="4"/>
          <p:cNvSpPr/>
          <p:nvPr/>
        </p:nvSpPr>
        <p:spPr>
          <a:xfrm>
            <a:off x="17484943" y="-3103245"/>
            <a:ext cx="0" cy="6492240"/>
          </a:xfrm>
          <a:prstGeom prst="line">
            <a:avLst/>
          </a:prstGeom>
          <a:ln cap="flat" w="19050">
            <a:solidFill>
              <a:srgbClr val="206A87"/>
            </a:solidFill>
            <a:prstDash val="solid"/>
            <a:headEnd type="none" len="sm" w="sm"/>
            <a:tailEnd type="none" len="sm" w="sm"/>
          </a:ln>
        </p:spPr>
      </p:sp>
      <p:grpSp>
        <p:nvGrpSpPr>
          <p:cNvPr name="Group 5" id="5"/>
          <p:cNvGrpSpPr/>
          <p:nvPr/>
        </p:nvGrpSpPr>
        <p:grpSpPr>
          <a:xfrm rot="0">
            <a:off x="9753704" y="3572538"/>
            <a:ext cx="2437532" cy="307368"/>
            <a:chOff x="0" y="0"/>
            <a:chExt cx="381067" cy="48052"/>
          </a:xfrm>
        </p:grpSpPr>
        <p:sp>
          <p:nvSpPr>
            <p:cNvPr name="Freeform 6" id="6"/>
            <p:cNvSpPr/>
            <p:nvPr/>
          </p:nvSpPr>
          <p:spPr>
            <a:xfrm flipH="false" flipV="false" rot="0">
              <a:off x="0" y="0"/>
              <a:ext cx="381067" cy="48052"/>
            </a:xfrm>
            <a:custGeom>
              <a:avLst/>
              <a:gdLst/>
              <a:ahLst/>
              <a:cxnLst/>
              <a:rect r="r" b="b" t="t" l="l"/>
              <a:pathLst>
                <a:path h="48052" w="381067">
                  <a:moveTo>
                    <a:pt x="0" y="0"/>
                  </a:moveTo>
                  <a:lnTo>
                    <a:pt x="381067" y="0"/>
                  </a:lnTo>
                  <a:lnTo>
                    <a:pt x="381067" y="48052"/>
                  </a:lnTo>
                  <a:lnTo>
                    <a:pt x="0" y="48052"/>
                  </a:lnTo>
                  <a:close/>
                </a:path>
              </a:pathLst>
            </a:custGeom>
            <a:solidFill>
              <a:srgbClr val="73A1BA"/>
            </a:solidFill>
            <a:ln w="38100" cap="sq">
              <a:solidFill>
                <a:srgbClr val="73A1BA"/>
              </a:solidFill>
              <a:prstDash val="solid"/>
              <a:miter/>
            </a:ln>
          </p:spPr>
        </p:sp>
        <p:sp>
          <p:nvSpPr>
            <p:cNvPr name="TextBox 7" id="7"/>
            <p:cNvSpPr txBox="true"/>
            <p:nvPr/>
          </p:nvSpPr>
          <p:spPr>
            <a:xfrm>
              <a:off x="0" y="-57150"/>
              <a:ext cx="381067" cy="105202"/>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9741951" y="4744174"/>
            <a:ext cx="4898571" cy="4114800"/>
          </a:xfrm>
          <a:custGeom>
            <a:avLst/>
            <a:gdLst/>
            <a:ahLst/>
            <a:cxnLst/>
            <a:rect r="r" b="b" t="t" l="l"/>
            <a:pathLst>
              <a:path h="4114800" w="4898571">
                <a:moveTo>
                  <a:pt x="0" y="0"/>
                </a:moveTo>
                <a:lnTo>
                  <a:pt x="4898571" y="0"/>
                </a:lnTo>
                <a:lnTo>
                  <a:pt x="4898571"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9" id="9"/>
          <p:cNvSpPr/>
          <p:nvPr/>
        </p:nvSpPr>
        <p:spPr>
          <a:xfrm flipH="false" flipV="false" rot="6113799">
            <a:off x="10780896" y="3424757"/>
            <a:ext cx="1604718" cy="3268676"/>
          </a:xfrm>
          <a:custGeom>
            <a:avLst/>
            <a:gdLst/>
            <a:ahLst/>
            <a:cxnLst/>
            <a:rect r="r" b="b" t="t" l="l"/>
            <a:pathLst>
              <a:path h="3268676" w="1604718">
                <a:moveTo>
                  <a:pt x="0" y="0"/>
                </a:moveTo>
                <a:lnTo>
                  <a:pt x="1604718" y="0"/>
                </a:lnTo>
                <a:lnTo>
                  <a:pt x="1604718" y="3268676"/>
                </a:lnTo>
                <a:lnTo>
                  <a:pt x="0" y="326867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0" id="10"/>
          <p:cNvSpPr txBox="true"/>
          <p:nvPr/>
        </p:nvSpPr>
        <p:spPr>
          <a:xfrm rot="-5400000">
            <a:off x="16197786" y="8171515"/>
            <a:ext cx="2526691" cy="460812"/>
          </a:xfrm>
          <a:prstGeom prst="rect">
            <a:avLst/>
          </a:prstGeom>
        </p:spPr>
        <p:txBody>
          <a:bodyPr anchor="t" rtlCol="false" tIns="0" lIns="0" bIns="0" rIns="0">
            <a:spAutoFit/>
          </a:bodyPr>
          <a:lstStyle/>
          <a:p>
            <a:pPr algn="l">
              <a:lnSpc>
                <a:spcPts val="3384"/>
              </a:lnSpc>
            </a:pPr>
            <a:r>
              <a:rPr lang="en-US" sz="2843" spc="730">
                <a:solidFill>
                  <a:srgbClr val="206A87"/>
                </a:solidFill>
                <a:latin typeface="Poppins"/>
                <a:ea typeface="Poppins"/>
                <a:cs typeface="Poppins"/>
                <a:sym typeface="Poppins"/>
              </a:rPr>
              <a:t>TEMPO -</a:t>
            </a:r>
          </a:p>
        </p:txBody>
      </p:sp>
      <p:sp>
        <p:nvSpPr>
          <p:cNvPr name="TextBox 11" id="11"/>
          <p:cNvSpPr txBox="true"/>
          <p:nvPr/>
        </p:nvSpPr>
        <p:spPr>
          <a:xfrm rot="-5400000">
            <a:off x="15433906" y="5041138"/>
            <a:ext cx="4054452" cy="460812"/>
          </a:xfrm>
          <a:prstGeom prst="rect">
            <a:avLst/>
          </a:prstGeom>
        </p:spPr>
        <p:txBody>
          <a:bodyPr anchor="t" rtlCol="false" tIns="0" lIns="0" bIns="0" rIns="0">
            <a:spAutoFit/>
          </a:bodyPr>
          <a:lstStyle/>
          <a:p>
            <a:pPr algn="l">
              <a:lnSpc>
                <a:spcPts val="3384"/>
              </a:lnSpc>
            </a:pPr>
            <a:r>
              <a:rPr lang="en-US" sz="2843" spc="730">
                <a:solidFill>
                  <a:srgbClr val="000000"/>
                </a:solidFill>
                <a:latin typeface="Poppins"/>
                <a:ea typeface="Poppins"/>
                <a:cs typeface="Poppins"/>
                <a:sym typeface="Poppins"/>
              </a:rPr>
              <a:t>NOS BUREAUX</a:t>
            </a:r>
          </a:p>
        </p:txBody>
      </p:sp>
      <p:sp>
        <p:nvSpPr>
          <p:cNvPr name="TextBox 12" id="12"/>
          <p:cNvSpPr txBox="true"/>
          <p:nvPr/>
        </p:nvSpPr>
        <p:spPr>
          <a:xfrm rot="0">
            <a:off x="945263" y="1580603"/>
            <a:ext cx="6914935" cy="825556"/>
          </a:xfrm>
          <a:prstGeom prst="rect">
            <a:avLst/>
          </a:prstGeom>
        </p:spPr>
        <p:txBody>
          <a:bodyPr anchor="t" rtlCol="false" tIns="0" lIns="0" bIns="0" rIns="0">
            <a:spAutoFit/>
          </a:bodyPr>
          <a:lstStyle/>
          <a:p>
            <a:pPr algn="l">
              <a:lnSpc>
                <a:spcPts val="6002"/>
              </a:lnSpc>
              <a:spcBef>
                <a:spcPct val="0"/>
              </a:spcBef>
            </a:pPr>
            <a:r>
              <a:rPr lang="en-US" b="true" sz="5043">
                <a:solidFill>
                  <a:srgbClr val="000000"/>
                </a:solidFill>
                <a:latin typeface="Poppins Bold"/>
                <a:ea typeface="Poppins Bold"/>
                <a:cs typeface="Poppins Bold"/>
                <a:sym typeface="Poppins Bold"/>
              </a:rPr>
              <a:t>de l'entreprise</a:t>
            </a:r>
          </a:p>
        </p:txBody>
      </p:sp>
      <p:sp>
        <p:nvSpPr>
          <p:cNvPr name="TextBox 13" id="13"/>
          <p:cNvSpPr txBox="true"/>
          <p:nvPr/>
        </p:nvSpPr>
        <p:spPr>
          <a:xfrm rot="0">
            <a:off x="945263" y="812198"/>
            <a:ext cx="5765684" cy="825556"/>
          </a:xfrm>
          <a:prstGeom prst="rect">
            <a:avLst/>
          </a:prstGeom>
        </p:spPr>
        <p:txBody>
          <a:bodyPr anchor="t" rtlCol="false" tIns="0" lIns="0" bIns="0" rIns="0">
            <a:spAutoFit/>
          </a:bodyPr>
          <a:lstStyle/>
          <a:p>
            <a:pPr algn="l">
              <a:lnSpc>
                <a:spcPts val="6002"/>
              </a:lnSpc>
              <a:spcBef>
                <a:spcPct val="0"/>
              </a:spcBef>
            </a:pPr>
            <a:r>
              <a:rPr lang="en-US" b="true" sz="5043">
                <a:solidFill>
                  <a:srgbClr val="206A87"/>
                </a:solidFill>
                <a:latin typeface="Poppins Bold"/>
                <a:ea typeface="Poppins Bold"/>
                <a:cs typeface="Poppins Bold"/>
                <a:sym typeface="Poppins Bold"/>
              </a:rPr>
              <a:t>Les bureaux</a:t>
            </a:r>
          </a:p>
        </p:txBody>
      </p:sp>
      <p:sp>
        <p:nvSpPr>
          <p:cNvPr name="TextBox 14" id="14"/>
          <p:cNvSpPr txBox="true"/>
          <p:nvPr/>
        </p:nvSpPr>
        <p:spPr>
          <a:xfrm rot="0">
            <a:off x="9996638" y="3227070"/>
            <a:ext cx="7262662" cy="652836"/>
          </a:xfrm>
          <a:prstGeom prst="rect">
            <a:avLst/>
          </a:prstGeom>
        </p:spPr>
        <p:txBody>
          <a:bodyPr anchor="t" rtlCol="false" tIns="0" lIns="0" bIns="0" rIns="0">
            <a:spAutoFit/>
          </a:bodyPr>
          <a:lstStyle/>
          <a:p>
            <a:pPr algn="l">
              <a:lnSpc>
                <a:spcPts val="4812"/>
              </a:lnSpc>
              <a:spcBef>
                <a:spcPct val="0"/>
              </a:spcBef>
            </a:pPr>
            <a:r>
              <a:rPr lang="en-US" b="true" sz="4043">
                <a:solidFill>
                  <a:srgbClr val="000000"/>
                </a:solidFill>
                <a:latin typeface="Poppins Bold"/>
                <a:ea typeface="Poppins Bold"/>
                <a:cs typeface="Poppins Bold"/>
                <a:sym typeface="Poppins Bold"/>
              </a:rPr>
              <a:t>123 Anywhere St., Any City</a:t>
            </a:r>
          </a:p>
        </p:txBody>
      </p:sp>
      <p:grpSp>
        <p:nvGrpSpPr>
          <p:cNvPr name="Group 15" id="15"/>
          <p:cNvGrpSpPr/>
          <p:nvPr/>
        </p:nvGrpSpPr>
        <p:grpSpPr>
          <a:xfrm rot="0">
            <a:off x="17976344" y="-360688"/>
            <a:ext cx="623313" cy="10976146"/>
            <a:chOff x="0" y="0"/>
            <a:chExt cx="164165" cy="2890837"/>
          </a:xfrm>
        </p:grpSpPr>
        <p:sp>
          <p:nvSpPr>
            <p:cNvPr name="Freeform 16" id="16"/>
            <p:cNvSpPr/>
            <p:nvPr/>
          </p:nvSpPr>
          <p:spPr>
            <a:xfrm flipH="false" flipV="false" rot="0">
              <a:off x="0" y="0"/>
              <a:ext cx="164165" cy="2890837"/>
            </a:xfrm>
            <a:custGeom>
              <a:avLst/>
              <a:gdLst/>
              <a:ahLst/>
              <a:cxnLst/>
              <a:rect r="r" b="b" t="t" l="l"/>
              <a:pathLst>
                <a:path h="2890837" w="164165">
                  <a:moveTo>
                    <a:pt x="0" y="0"/>
                  </a:moveTo>
                  <a:lnTo>
                    <a:pt x="164165" y="0"/>
                  </a:lnTo>
                  <a:lnTo>
                    <a:pt x="164165" y="2890837"/>
                  </a:lnTo>
                  <a:lnTo>
                    <a:pt x="0" y="2890837"/>
                  </a:lnTo>
                  <a:close/>
                </a:path>
              </a:pathLst>
            </a:custGeom>
            <a:solidFill>
              <a:srgbClr val="206A87"/>
            </a:solidFill>
          </p:spPr>
        </p:sp>
        <p:sp>
          <p:nvSpPr>
            <p:cNvPr name="TextBox 17" id="17"/>
            <p:cNvSpPr txBox="true"/>
            <p:nvPr/>
          </p:nvSpPr>
          <p:spPr>
            <a:xfrm>
              <a:off x="0" y="-57150"/>
              <a:ext cx="164165" cy="2947987"/>
            </a:xfrm>
            <a:prstGeom prst="rect">
              <a:avLst/>
            </a:prstGeom>
          </p:spPr>
          <p:txBody>
            <a:bodyPr anchor="ctr" rtlCol="false" tIns="50800" lIns="50800" bIns="50800" rIns="50800"/>
            <a:lstStyle/>
            <a:p>
              <a:pPr algn="ctr">
                <a:lnSpc>
                  <a:spcPts val="2659"/>
                </a:lnSpc>
                <a:spcBef>
                  <a:spcPct val="0"/>
                </a:spcBef>
              </a:pPr>
            </a:p>
          </p:txBody>
        </p:sp>
      </p:gr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17484943" y="-1840170"/>
            <a:ext cx="0" cy="6492240"/>
          </a:xfrm>
          <a:prstGeom prst="line">
            <a:avLst/>
          </a:prstGeom>
          <a:ln cap="flat" w="19050">
            <a:solidFill>
              <a:srgbClr val="206A87"/>
            </a:solidFill>
            <a:prstDash val="solid"/>
            <a:headEnd type="none" len="sm" w="sm"/>
            <a:tailEnd type="none" len="sm" w="sm"/>
          </a:ln>
        </p:spPr>
      </p:sp>
      <p:grpSp>
        <p:nvGrpSpPr>
          <p:cNvPr name="Group 3" id="3"/>
          <p:cNvGrpSpPr/>
          <p:nvPr/>
        </p:nvGrpSpPr>
        <p:grpSpPr>
          <a:xfrm rot="0">
            <a:off x="1335266" y="3426642"/>
            <a:ext cx="6524931" cy="3321926"/>
            <a:chOff x="0" y="0"/>
            <a:chExt cx="8699908" cy="4429235"/>
          </a:xfrm>
        </p:grpSpPr>
        <p:pic>
          <p:nvPicPr>
            <p:cNvPr name="Picture 4" id="4"/>
            <p:cNvPicPr>
              <a:picLocks noChangeAspect="true"/>
            </p:cNvPicPr>
            <p:nvPr/>
          </p:nvPicPr>
          <p:blipFill>
            <a:blip r:embed="rId2"/>
            <a:srcRect l="0" t="16059" r="0" b="16059"/>
            <a:stretch>
              <a:fillRect/>
            </a:stretch>
          </p:blipFill>
          <p:spPr>
            <a:xfrm flipH="false" flipV="false">
              <a:off x="0" y="0"/>
              <a:ext cx="8699908" cy="4429235"/>
            </a:xfrm>
            <a:prstGeom prst="rect">
              <a:avLst/>
            </a:prstGeom>
          </p:spPr>
        </p:pic>
      </p:grpSp>
      <p:grpSp>
        <p:nvGrpSpPr>
          <p:cNvPr name="Group 5" id="5"/>
          <p:cNvGrpSpPr/>
          <p:nvPr/>
        </p:nvGrpSpPr>
        <p:grpSpPr>
          <a:xfrm rot="0">
            <a:off x="9567184" y="3426642"/>
            <a:ext cx="6524931" cy="3321926"/>
            <a:chOff x="0" y="0"/>
            <a:chExt cx="8699908" cy="4429235"/>
          </a:xfrm>
        </p:grpSpPr>
        <p:pic>
          <p:nvPicPr>
            <p:cNvPr name="Picture 6" id="6"/>
            <p:cNvPicPr>
              <a:picLocks noChangeAspect="true"/>
            </p:cNvPicPr>
            <p:nvPr/>
          </p:nvPicPr>
          <p:blipFill>
            <a:blip r:embed="rId3"/>
            <a:srcRect l="0" t="41933" r="0" b="19882"/>
            <a:stretch>
              <a:fillRect/>
            </a:stretch>
          </p:blipFill>
          <p:spPr>
            <a:xfrm flipH="false" flipV="false">
              <a:off x="0" y="0"/>
              <a:ext cx="8699908" cy="4429235"/>
            </a:xfrm>
            <a:prstGeom prst="rect">
              <a:avLst/>
            </a:prstGeom>
          </p:spPr>
        </p:pic>
      </p:grpSp>
      <p:grpSp>
        <p:nvGrpSpPr>
          <p:cNvPr name="Group 7" id="7"/>
          <p:cNvGrpSpPr/>
          <p:nvPr/>
        </p:nvGrpSpPr>
        <p:grpSpPr>
          <a:xfrm rot="0">
            <a:off x="1011583" y="6339570"/>
            <a:ext cx="1921341" cy="817997"/>
            <a:chOff x="0" y="0"/>
            <a:chExt cx="557435" cy="237324"/>
          </a:xfrm>
        </p:grpSpPr>
        <p:sp>
          <p:nvSpPr>
            <p:cNvPr name="Freeform 8" id="8"/>
            <p:cNvSpPr/>
            <p:nvPr/>
          </p:nvSpPr>
          <p:spPr>
            <a:xfrm flipH="false" flipV="false" rot="0">
              <a:off x="0" y="0"/>
              <a:ext cx="557435" cy="237324"/>
            </a:xfrm>
            <a:custGeom>
              <a:avLst/>
              <a:gdLst/>
              <a:ahLst/>
              <a:cxnLst/>
              <a:rect r="r" b="b" t="t" l="l"/>
              <a:pathLst>
                <a:path h="237324" w="557435">
                  <a:moveTo>
                    <a:pt x="0" y="0"/>
                  </a:moveTo>
                  <a:lnTo>
                    <a:pt x="557435" y="0"/>
                  </a:lnTo>
                  <a:lnTo>
                    <a:pt x="557435" y="237324"/>
                  </a:lnTo>
                  <a:lnTo>
                    <a:pt x="0" y="237324"/>
                  </a:lnTo>
                  <a:close/>
                </a:path>
              </a:pathLst>
            </a:custGeom>
            <a:solidFill>
              <a:srgbClr val="206A87"/>
            </a:solidFill>
            <a:ln w="38100" cap="sq">
              <a:solidFill>
                <a:srgbClr val="FFFFFF"/>
              </a:solidFill>
              <a:prstDash val="solid"/>
              <a:miter/>
            </a:ln>
          </p:spPr>
        </p:sp>
        <p:sp>
          <p:nvSpPr>
            <p:cNvPr name="TextBox 9" id="9"/>
            <p:cNvSpPr txBox="true"/>
            <p:nvPr/>
          </p:nvSpPr>
          <p:spPr>
            <a:xfrm>
              <a:off x="0" y="-57150"/>
              <a:ext cx="557435" cy="294474"/>
            </a:xfrm>
            <a:prstGeom prst="rect">
              <a:avLst/>
            </a:prstGeom>
          </p:spPr>
          <p:txBody>
            <a:bodyPr anchor="ctr" rtlCol="false" tIns="50800" lIns="50800" bIns="50800" rIns="50800"/>
            <a:lstStyle/>
            <a:p>
              <a:pPr algn="ctr">
                <a:lnSpc>
                  <a:spcPts val="2659"/>
                </a:lnSpc>
              </a:pPr>
            </a:p>
          </p:txBody>
        </p:sp>
      </p:grpSp>
      <p:grpSp>
        <p:nvGrpSpPr>
          <p:cNvPr name="Group 10" id="10"/>
          <p:cNvGrpSpPr/>
          <p:nvPr/>
        </p:nvGrpSpPr>
        <p:grpSpPr>
          <a:xfrm rot="0">
            <a:off x="9243501" y="6339570"/>
            <a:ext cx="1921341" cy="817997"/>
            <a:chOff x="0" y="0"/>
            <a:chExt cx="557435" cy="237324"/>
          </a:xfrm>
        </p:grpSpPr>
        <p:sp>
          <p:nvSpPr>
            <p:cNvPr name="Freeform 11" id="11"/>
            <p:cNvSpPr/>
            <p:nvPr/>
          </p:nvSpPr>
          <p:spPr>
            <a:xfrm flipH="false" flipV="false" rot="0">
              <a:off x="0" y="0"/>
              <a:ext cx="557435" cy="237324"/>
            </a:xfrm>
            <a:custGeom>
              <a:avLst/>
              <a:gdLst/>
              <a:ahLst/>
              <a:cxnLst/>
              <a:rect r="r" b="b" t="t" l="l"/>
              <a:pathLst>
                <a:path h="237324" w="557435">
                  <a:moveTo>
                    <a:pt x="0" y="0"/>
                  </a:moveTo>
                  <a:lnTo>
                    <a:pt x="557435" y="0"/>
                  </a:lnTo>
                  <a:lnTo>
                    <a:pt x="557435" y="237324"/>
                  </a:lnTo>
                  <a:lnTo>
                    <a:pt x="0" y="237324"/>
                  </a:lnTo>
                  <a:close/>
                </a:path>
              </a:pathLst>
            </a:custGeom>
            <a:solidFill>
              <a:srgbClr val="206A87"/>
            </a:solidFill>
            <a:ln w="38100" cap="sq">
              <a:solidFill>
                <a:srgbClr val="FFFFFF"/>
              </a:solidFill>
              <a:prstDash val="solid"/>
              <a:miter/>
            </a:ln>
          </p:spPr>
        </p:sp>
        <p:sp>
          <p:nvSpPr>
            <p:cNvPr name="TextBox 12" id="12"/>
            <p:cNvSpPr txBox="true"/>
            <p:nvPr/>
          </p:nvSpPr>
          <p:spPr>
            <a:xfrm>
              <a:off x="0" y="-57150"/>
              <a:ext cx="557435" cy="294474"/>
            </a:xfrm>
            <a:prstGeom prst="rect">
              <a:avLst/>
            </a:prstGeom>
          </p:spPr>
          <p:txBody>
            <a:bodyPr anchor="ctr" rtlCol="false" tIns="50800" lIns="50800" bIns="50800" rIns="50800"/>
            <a:lstStyle/>
            <a:p>
              <a:pPr algn="ctr">
                <a:lnSpc>
                  <a:spcPts val="2659"/>
                </a:lnSpc>
              </a:pPr>
            </a:p>
          </p:txBody>
        </p:sp>
      </p:grpSp>
      <p:sp>
        <p:nvSpPr>
          <p:cNvPr name="TextBox 13" id="13"/>
          <p:cNvSpPr txBox="true"/>
          <p:nvPr/>
        </p:nvSpPr>
        <p:spPr>
          <a:xfrm rot="-5400000">
            <a:off x="16197786" y="8171515"/>
            <a:ext cx="2526691" cy="460812"/>
          </a:xfrm>
          <a:prstGeom prst="rect">
            <a:avLst/>
          </a:prstGeom>
        </p:spPr>
        <p:txBody>
          <a:bodyPr anchor="t" rtlCol="false" tIns="0" lIns="0" bIns="0" rIns="0">
            <a:spAutoFit/>
          </a:bodyPr>
          <a:lstStyle/>
          <a:p>
            <a:pPr algn="l">
              <a:lnSpc>
                <a:spcPts val="3384"/>
              </a:lnSpc>
            </a:pPr>
            <a:r>
              <a:rPr lang="en-US" sz="2843" spc="730">
                <a:solidFill>
                  <a:srgbClr val="206A87"/>
                </a:solidFill>
                <a:latin typeface="Poppins"/>
                <a:ea typeface="Poppins"/>
                <a:cs typeface="Poppins"/>
                <a:sym typeface="Poppins"/>
              </a:rPr>
              <a:t>TEMPO -</a:t>
            </a:r>
          </a:p>
        </p:txBody>
      </p:sp>
      <p:sp>
        <p:nvSpPr>
          <p:cNvPr name="TextBox 14" id="14"/>
          <p:cNvSpPr txBox="true"/>
          <p:nvPr/>
        </p:nvSpPr>
        <p:spPr>
          <a:xfrm rot="-5400000">
            <a:off x="15433906" y="5041138"/>
            <a:ext cx="4054452" cy="460812"/>
          </a:xfrm>
          <a:prstGeom prst="rect">
            <a:avLst/>
          </a:prstGeom>
        </p:spPr>
        <p:txBody>
          <a:bodyPr anchor="t" rtlCol="false" tIns="0" lIns="0" bIns="0" rIns="0">
            <a:spAutoFit/>
          </a:bodyPr>
          <a:lstStyle/>
          <a:p>
            <a:pPr algn="l">
              <a:lnSpc>
                <a:spcPts val="3384"/>
              </a:lnSpc>
            </a:pPr>
            <a:r>
              <a:rPr lang="en-US" sz="2843" spc="730">
                <a:solidFill>
                  <a:srgbClr val="000000"/>
                </a:solidFill>
                <a:latin typeface="Poppins"/>
                <a:ea typeface="Poppins"/>
                <a:cs typeface="Poppins"/>
                <a:sym typeface="Poppins"/>
              </a:rPr>
              <a:t>LE FUTUR</a:t>
            </a:r>
          </a:p>
        </p:txBody>
      </p:sp>
      <p:sp>
        <p:nvSpPr>
          <p:cNvPr name="TextBox 15" id="15"/>
          <p:cNvSpPr txBox="true"/>
          <p:nvPr/>
        </p:nvSpPr>
        <p:spPr>
          <a:xfrm rot="0">
            <a:off x="945263" y="1580603"/>
            <a:ext cx="6914935" cy="825556"/>
          </a:xfrm>
          <a:prstGeom prst="rect">
            <a:avLst/>
          </a:prstGeom>
        </p:spPr>
        <p:txBody>
          <a:bodyPr anchor="t" rtlCol="false" tIns="0" lIns="0" bIns="0" rIns="0">
            <a:spAutoFit/>
          </a:bodyPr>
          <a:lstStyle/>
          <a:p>
            <a:pPr algn="l">
              <a:lnSpc>
                <a:spcPts val="6002"/>
              </a:lnSpc>
              <a:spcBef>
                <a:spcPct val="0"/>
              </a:spcBef>
            </a:pPr>
            <a:r>
              <a:rPr lang="en-US" b="true" sz="5043">
                <a:solidFill>
                  <a:srgbClr val="000000"/>
                </a:solidFill>
                <a:latin typeface="Poppins Bold"/>
                <a:ea typeface="Poppins Bold"/>
                <a:cs typeface="Poppins Bold"/>
                <a:sym typeface="Poppins Bold"/>
              </a:rPr>
              <a:t>à venir</a:t>
            </a:r>
          </a:p>
        </p:txBody>
      </p:sp>
      <p:sp>
        <p:nvSpPr>
          <p:cNvPr name="TextBox 16" id="16"/>
          <p:cNvSpPr txBox="true"/>
          <p:nvPr/>
        </p:nvSpPr>
        <p:spPr>
          <a:xfrm rot="0">
            <a:off x="945263" y="812198"/>
            <a:ext cx="5765684" cy="825556"/>
          </a:xfrm>
          <a:prstGeom prst="rect">
            <a:avLst/>
          </a:prstGeom>
        </p:spPr>
        <p:txBody>
          <a:bodyPr anchor="t" rtlCol="false" tIns="0" lIns="0" bIns="0" rIns="0">
            <a:spAutoFit/>
          </a:bodyPr>
          <a:lstStyle/>
          <a:p>
            <a:pPr algn="l">
              <a:lnSpc>
                <a:spcPts val="6002"/>
              </a:lnSpc>
              <a:spcBef>
                <a:spcPct val="0"/>
              </a:spcBef>
            </a:pPr>
            <a:r>
              <a:rPr lang="en-US" b="true" sz="5043">
                <a:solidFill>
                  <a:srgbClr val="206A87"/>
                </a:solidFill>
                <a:latin typeface="Poppins Bold"/>
                <a:ea typeface="Poppins Bold"/>
                <a:cs typeface="Poppins Bold"/>
                <a:sym typeface="Poppins Bold"/>
              </a:rPr>
              <a:t>Les projets </a:t>
            </a:r>
          </a:p>
        </p:txBody>
      </p:sp>
      <p:sp>
        <p:nvSpPr>
          <p:cNvPr name="TextBox 17" id="17"/>
          <p:cNvSpPr txBox="true"/>
          <p:nvPr/>
        </p:nvSpPr>
        <p:spPr>
          <a:xfrm rot="0">
            <a:off x="1209949" y="6415035"/>
            <a:ext cx="1722975" cy="633735"/>
          </a:xfrm>
          <a:prstGeom prst="rect">
            <a:avLst/>
          </a:prstGeom>
        </p:spPr>
        <p:txBody>
          <a:bodyPr anchor="t" rtlCol="false" tIns="0" lIns="0" bIns="0" rIns="0">
            <a:spAutoFit/>
          </a:bodyPr>
          <a:lstStyle/>
          <a:p>
            <a:pPr algn="l">
              <a:lnSpc>
                <a:spcPts val="4764"/>
              </a:lnSpc>
            </a:pPr>
            <a:r>
              <a:rPr lang="en-US" sz="4003" b="true">
                <a:solidFill>
                  <a:srgbClr val="FFFFFF"/>
                </a:solidFill>
                <a:latin typeface="Poppins Bold"/>
                <a:ea typeface="Poppins Bold"/>
                <a:cs typeface="Poppins Bold"/>
                <a:sym typeface="Poppins Bold"/>
              </a:rPr>
              <a:t>Projet</a:t>
            </a:r>
          </a:p>
        </p:txBody>
      </p:sp>
      <p:sp>
        <p:nvSpPr>
          <p:cNvPr name="TextBox 18" id="18"/>
          <p:cNvSpPr txBox="true"/>
          <p:nvPr/>
        </p:nvSpPr>
        <p:spPr>
          <a:xfrm rot="0">
            <a:off x="9441867" y="6415035"/>
            <a:ext cx="1722975" cy="633735"/>
          </a:xfrm>
          <a:prstGeom prst="rect">
            <a:avLst/>
          </a:prstGeom>
        </p:spPr>
        <p:txBody>
          <a:bodyPr anchor="t" rtlCol="false" tIns="0" lIns="0" bIns="0" rIns="0">
            <a:spAutoFit/>
          </a:bodyPr>
          <a:lstStyle/>
          <a:p>
            <a:pPr algn="l">
              <a:lnSpc>
                <a:spcPts val="4764"/>
              </a:lnSpc>
            </a:pPr>
            <a:r>
              <a:rPr lang="en-US" sz="4003" b="true">
                <a:solidFill>
                  <a:srgbClr val="FFFFFF"/>
                </a:solidFill>
                <a:latin typeface="Poppins Bold"/>
                <a:ea typeface="Poppins Bold"/>
                <a:cs typeface="Poppins Bold"/>
                <a:sym typeface="Poppins Bold"/>
              </a:rPr>
              <a:t>Projet</a:t>
            </a:r>
          </a:p>
        </p:txBody>
      </p:sp>
      <p:sp>
        <p:nvSpPr>
          <p:cNvPr name="TextBox 19" id="19"/>
          <p:cNvSpPr txBox="true"/>
          <p:nvPr/>
        </p:nvSpPr>
        <p:spPr>
          <a:xfrm rot="0">
            <a:off x="1028700" y="7443317"/>
            <a:ext cx="6831497" cy="1814983"/>
          </a:xfrm>
          <a:prstGeom prst="rect">
            <a:avLst/>
          </a:prstGeom>
        </p:spPr>
        <p:txBody>
          <a:bodyPr anchor="t" rtlCol="false" tIns="0" lIns="0" bIns="0" rIns="0">
            <a:spAutoFit/>
          </a:bodyPr>
          <a:lstStyle/>
          <a:p>
            <a:pPr algn="l">
              <a:lnSpc>
                <a:spcPts val="2861"/>
              </a:lnSpc>
            </a:pPr>
            <a:r>
              <a:rPr lang="en-US" sz="2043">
                <a:solidFill>
                  <a:srgbClr val="000000"/>
                </a:solidFill>
                <a:latin typeface="Poppins"/>
                <a:ea typeface="Poppins"/>
                <a:cs typeface="Poppins"/>
                <a:sym typeface="Poppins"/>
              </a:rPr>
              <a:t>Lorem ipsum dolor sit amet, consectetur adipiscing elit, sed do eiusmod tempor incididunt ut labore et dolore magna aliqua. Ut enim ad minim veniam, quis nostrud exercitation ullamco laboris nisi ut aliquip</a:t>
            </a:r>
          </a:p>
        </p:txBody>
      </p:sp>
      <p:sp>
        <p:nvSpPr>
          <p:cNvPr name="TextBox 20" id="20"/>
          <p:cNvSpPr txBox="true"/>
          <p:nvPr/>
        </p:nvSpPr>
        <p:spPr>
          <a:xfrm rot="0">
            <a:off x="9260618" y="7443317"/>
            <a:ext cx="6831497" cy="1814983"/>
          </a:xfrm>
          <a:prstGeom prst="rect">
            <a:avLst/>
          </a:prstGeom>
        </p:spPr>
        <p:txBody>
          <a:bodyPr anchor="t" rtlCol="false" tIns="0" lIns="0" bIns="0" rIns="0">
            <a:spAutoFit/>
          </a:bodyPr>
          <a:lstStyle/>
          <a:p>
            <a:pPr algn="l">
              <a:lnSpc>
                <a:spcPts val="2861"/>
              </a:lnSpc>
            </a:pPr>
            <a:r>
              <a:rPr lang="en-US" sz="2043">
                <a:solidFill>
                  <a:srgbClr val="000000"/>
                </a:solidFill>
                <a:latin typeface="Poppins"/>
                <a:ea typeface="Poppins"/>
                <a:cs typeface="Poppins"/>
                <a:sym typeface="Poppins"/>
              </a:rPr>
              <a:t>Lorem ipsum dolor sit amet, consectetur adipiscing elit, sed do eiusmod tempor incididunt ut labore et dolore magna aliqua. Ut enim ad minim veniam, quis nostrud exercitation ullamco laboris nisi ut aliquip</a:t>
            </a:r>
          </a:p>
        </p:txBody>
      </p:sp>
      <p:grpSp>
        <p:nvGrpSpPr>
          <p:cNvPr name="Group 21" id="21"/>
          <p:cNvGrpSpPr/>
          <p:nvPr/>
        </p:nvGrpSpPr>
        <p:grpSpPr>
          <a:xfrm rot="0">
            <a:off x="-311656" y="-360688"/>
            <a:ext cx="623313" cy="10976146"/>
            <a:chOff x="0" y="0"/>
            <a:chExt cx="164165" cy="2890837"/>
          </a:xfrm>
        </p:grpSpPr>
        <p:sp>
          <p:nvSpPr>
            <p:cNvPr name="Freeform 22" id="22"/>
            <p:cNvSpPr/>
            <p:nvPr/>
          </p:nvSpPr>
          <p:spPr>
            <a:xfrm flipH="false" flipV="false" rot="0">
              <a:off x="0" y="0"/>
              <a:ext cx="164165" cy="2890837"/>
            </a:xfrm>
            <a:custGeom>
              <a:avLst/>
              <a:gdLst/>
              <a:ahLst/>
              <a:cxnLst/>
              <a:rect r="r" b="b" t="t" l="l"/>
              <a:pathLst>
                <a:path h="2890837" w="164165">
                  <a:moveTo>
                    <a:pt x="0" y="0"/>
                  </a:moveTo>
                  <a:lnTo>
                    <a:pt x="164165" y="0"/>
                  </a:lnTo>
                  <a:lnTo>
                    <a:pt x="164165" y="2890837"/>
                  </a:lnTo>
                  <a:lnTo>
                    <a:pt x="0" y="2890837"/>
                  </a:lnTo>
                  <a:close/>
                </a:path>
              </a:pathLst>
            </a:custGeom>
            <a:solidFill>
              <a:srgbClr val="206A87"/>
            </a:solidFill>
          </p:spPr>
        </p:sp>
        <p:sp>
          <p:nvSpPr>
            <p:cNvPr name="TextBox 23" id="23"/>
            <p:cNvSpPr txBox="true"/>
            <p:nvPr/>
          </p:nvSpPr>
          <p:spPr>
            <a:xfrm>
              <a:off x="0" y="-57150"/>
              <a:ext cx="164165" cy="2947987"/>
            </a:xfrm>
            <a:prstGeom prst="rect">
              <a:avLst/>
            </a:prstGeom>
          </p:spPr>
          <p:txBody>
            <a:bodyPr anchor="ctr" rtlCol="false" tIns="50800" lIns="50800" bIns="50800" rIns="50800"/>
            <a:lstStyle/>
            <a:p>
              <a:pPr algn="ctr">
                <a:lnSpc>
                  <a:spcPts val="2659"/>
                </a:lnSpc>
                <a:spcBef>
                  <a:spcPct val="0"/>
                </a:spcBef>
              </a:pPr>
            </a:p>
          </p:txBody>
        </p:sp>
      </p:gr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17484943" y="-4322445"/>
            <a:ext cx="0" cy="6492240"/>
          </a:xfrm>
          <a:prstGeom prst="line">
            <a:avLst/>
          </a:prstGeom>
          <a:ln cap="flat" w="19050">
            <a:solidFill>
              <a:srgbClr val="206A87"/>
            </a:solidFill>
            <a:prstDash val="solid"/>
            <a:headEnd type="none" len="sm" w="sm"/>
            <a:tailEnd type="none" len="sm" w="sm"/>
          </a:ln>
        </p:spPr>
      </p:sp>
      <p:grpSp>
        <p:nvGrpSpPr>
          <p:cNvPr name="Group 3" id="3"/>
          <p:cNvGrpSpPr/>
          <p:nvPr/>
        </p:nvGrpSpPr>
        <p:grpSpPr>
          <a:xfrm rot="5400000">
            <a:off x="9052958" y="692625"/>
            <a:ext cx="558986" cy="19190069"/>
            <a:chOff x="0" y="0"/>
            <a:chExt cx="147223" cy="5054174"/>
          </a:xfrm>
        </p:grpSpPr>
        <p:sp>
          <p:nvSpPr>
            <p:cNvPr name="Freeform 4" id="4"/>
            <p:cNvSpPr/>
            <p:nvPr/>
          </p:nvSpPr>
          <p:spPr>
            <a:xfrm flipH="false" flipV="false" rot="0">
              <a:off x="0" y="0"/>
              <a:ext cx="147223" cy="5054174"/>
            </a:xfrm>
            <a:custGeom>
              <a:avLst/>
              <a:gdLst/>
              <a:ahLst/>
              <a:cxnLst/>
              <a:rect r="r" b="b" t="t" l="l"/>
              <a:pathLst>
                <a:path h="5054174" w="147223">
                  <a:moveTo>
                    <a:pt x="0" y="0"/>
                  </a:moveTo>
                  <a:lnTo>
                    <a:pt x="147223" y="0"/>
                  </a:lnTo>
                  <a:lnTo>
                    <a:pt x="147223" y="5054174"/>
                  </a:lnTo>
                  <a:lnTo>
                    <a:pt x="0" y="5054174"/>
                  </a:lnTo>
                  <a:close/>
                </a:path>
              </a:pathLst>
            </a:custGeom>
            <a:solidFill>
              <a:srgbClr val="206A87"/>
            </a:solidFill>
          </p:spPr>
        </p:sp>
        <p:sp>
          <p:nvSpPr>
            <p:cNvPr name="TextBox 5" id="5"/>
            <p:cNvSpPr txBox="true"/>
            <p:nvPr/>
          </p:nvSpPr>
          <p:spPr>
            <a:xfrm>
              <a:off x="0" y="-57150"/>
              <a:ext cx="147223" cy="5111324"/>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945263" y="3122295"/>
            <a:ext cx="6400767" cy="5711264"/>
            <a:chOff x="0" y="0"/>
            <a:chExt cx="8534355" cy="7615018"/>
          </a:xfrm>
        </p:grpSpPr>
        <p:pic>
          <p:nvPicPr>
            <p:cNvPr name="Picture 7" id="7"/>
            <p:cNvPicPr>
              <a:picLocks noChangeAspect="true"/>
            </p:cNvPicPr>
            <p:nvPr/>
          </p:nvPicPr>
          <p:blipFill>
            <a:blip r:embed="rId2"/>
            <a:srcRect l="12875" t="0" r="12875" b="0"/>
            <a:stretch>
              <a:fillRect/>
            </a:stretch>
          </p:blipFill>
          <p:spPr>
            <a:xfrm flipH="false" flipV="false">
              <a:off x="0" y="0"/>
              <a:ext cx="8534355" cy="7615018"/>
            </a:xfrm>
            <a:prstGeom prst="rect">
              <a:avLst/>
            </a:prstGeom>
          </p:spPr>
        </p:pic>
      </p:grpSp>
      <p:grpSp>
        <p:nvGrpSpPr>
          <p:cNvPr name="Group 8" id="8"/>
          <p:cNvGrpSpPr/>
          <p:nvPr/>
        </p:nvGrpSpPr>
        <p:grpSpPr>
          <a:xfrm rot="0">
            <a:off x="8218994" y="3572538"/>
            <a:ext cx="2437532" cy="307368"/>
            <a:chOff x="0" y="0"/>
            <a:chExt cx="381067" cy="48052"/>
          </a:xfrm>
        </p:grpSpPr>
        <p:sp>
          <p:nvSpPr>
            <p:cNvPr name="Freeform 9" id="9"/>
            <p:cNvSpPr/>
            <p:nvPr/>
          </p:nvSpPr>
          <p:spPr>
            <a:xfrm flipH="false" flipV="false" rot="0">
              <a:off x="0" y="0"/>
              <a:ext cx="381067" cy="48052"/>
            </a:xfrm>
            <a:custGeom>
              <a:avLst/>
              <a:gdLst/>
              <a:ahLst/>
              <a:cxnLst/>
              <a:rect r="r" b="b" t="t" l="l"/>
              <a:pathLst>
                <a:path h="48052" w="381067">
                  <a:moveTo>
                    <a:pt x="0" y="0"/>
                  </a:moveTo>
                  <a:lnTo>
                    <a:pt x="381067" y="0"/>
                  </a:lnTo>
                  <a:lnTo>
                    <a:pt x="381067" y="48052"/>
                  </a:lnTo>
                  <a:lnTo>
                    <a:pt x="0" y="48052"/>
                  </a:lnTo>
                  <a:close/>
                </a:path>
              </a:pathLst>
            </a:custGeom>
            <a:solidFill>
              <a:srgbClr val="73A1BA"/>
            </a:solidFill>
            <a:ln w="38100" cap="sq">
              <a:solidFill>
                <a:srgbClr val="73A1BA"/>
              </a:solidFill>
              <a:prstDash val="solid"/>
              <a:miter/>
            </a:ln>
          </p:spPr>
        </p:sp>
        <p:sp>
          <p:nvSpPr>
            <p:cNvPr name="TextBox 10" id="10"/>
            <p:cNvSpPr txBox="true"/>
            <p:nvPr/>
          </p:nvSpPr>
          <p:spPr>
            <a:xfrm>
              <a:off x="0" y="-57150"/>
              <a:ext cx="381067" cy="105202"/>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8218994" y="4964176"/>
            <a:ext cx="2437532" cy="307368"/>
            <a:chOff x="0" y="0"/>
            <a:chExt cx="381067" cy="48052"/>
          </a:xfrm>
        </p:grpSpPr>
        <p:sp>
          <p:nvSpPr>
            <p:cNvPr name="Freeform 12" id="12"/>
            <p:cNvSpPr/>
            <p:nvPr/>
          </p:nvSpPr>
          <p:spPr>
            <a:xfrm flipH="false" flipV="false" rot="0">
              <a:off x="0" y="0"/>
              <a:ext cx="381067" cy="48052"/>
            </a:xfrm>
            <a:custGeom>
              <a:avLst/>
              <a:gdLst/>
              <a:ahLst/>
              <a:cxnLst/>
              <a:rect r="r" b="b" t="t" l="l"/>
              <a:pathLst>
                <a:path h="48052" w="381067">
                  <a:moveTo>
                    <a:pt x="0" y="0"/>
                  </a:moveTo>
                  <a:lnTo>
                    <a:pt x="381067" y="0"/>
                  </a:lnTo>
                  <a:lnTo>
                    <a:pt x="381067" y="48052"/>
                  </a:lnTo>
                  <a:lnTo>
                    <a:pt x="0" y="48052"/>
                  </a:lnTo>
                  <a:close/>
                </a:path>
              </a:pathLst>
            </a:custGeom>
            <a:solidFill>
              <a:srgbClr val="73A1BA"/>
            </a:solidFill>
            <a:ln w="38100" cap="sq">
              <a:solidFill>
                <a:srgbClr val="73A1BA"/>
              </a:solidFill>
              <a:prstDash val="solid"/>
              <a:miter/>
            </a:ln>
          </p:spPr>
        </p:sp>
        <p:sp>
          <p:nvSpPr>
            <p:cNvPr name="TextBox 13" id="13"/>
            <p:cNvSpPr txBox="true"/>
            <p:nvPr/>
          </p:nvSpPr>
          <p:spPr>
            <a:xfrm>
              <a:off x="0" y="-57150"/>
              <a:ext cx="381067" cy="105202"/>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8218994" y="6359962"/>
            <a:ext cx="2437532" cy="307368"/>
            <a:chOff x="0" y="0"/>
            <a:chExt cx="381067" cy="48052"/>
          </a:xfrm>
        </p:grpSpPr>
        <p:sp>
          <p:nvSpPr>
            <p:cNvPr name="Freeform 15" id="15"/>
            <p:cNvSpPr/>
            <p:nvPr/>
          </p:nvSpPr>
          <p:spPr>
            <a:xfrm flipH="false" flipV="false" rot="0">
              <a:off x="0" y="0"/>
              <a:ext cx="381067" cy="48052"/>
            </a:xfrm>
            <a:custGeom>
              <a:avLst/>
              <a:gdLst/>
              <a:ahLst/>
              <a:cxnLst/>
              <a:rect r="r" b="b" t="t" l="l"/>
              <a:pathLst>
                <a:path h="48052" w="381067">
                  <a:moveTo>
                    <a:pt x="0" y="0"/>
                  </a:moveTo>
                  <a:lnTo>
                    <a:pt x="381067" y="0"/>
                  </a:lnTo>
                  <a:lnTo>
                    <a:pt x="381067" y="48052"/>
                  </a:lnTo>
                  <a:lnTo>
                    <a:pt x="0" y="48052"/>
                  </a:lnTo>
                  <a:close/>
                </a:path>
              </a:pathLst>
            </a:custGeom>
            <a:solidFill>
              <a:srgbClr val="73A1BA"/>
            </a:solidFill>
            <a:ln w="38100" cap="sq">
              <a:solidFill>
                <a:srgbClr val="73A1BA"/>
              </a:solidFill>
              <a:prstDash val="solid"/>
              <a:miter/>
            </a:ln>
          </p:spPr>
        </p:sp>
        <p:sp>
          <p:nvSpPr>
            <p:cNvPr name="TextBox 16" id="16"/>
            <p:cNvSpPr txBox="true"/>
            <p:nvPr/>
          </p:nvSpPr>
          <p:spPr>
            <a:xfrm>
              <a:off x="0" y="-57150"/>
              <a:ext cx="381067" cy="105202"/>
            </a:xfrm>
            <a:prstGeom prst="rect">
              <a:avLst/>
            </a:prstGeom>
          </p:spPr>
          <p:txBody>
            <a:bodyPr anchor="ctr" rtlCol="false" tIns="50800" lIns="50800" bIns="50800" rIns="50800"/>
            <a:lstStyle/>
            <a:p>
              <a:pPr algn="ctr">
                <a:lnSpc>
                  <a:spcPts val="2659"/>
                </a:lnSpc>
              </a:pPr>
            </a:p>
          </p:txBody>
        </p:sp>
      </p:grpSp>
      <p:grpSp>
        <p:nvGrpSpPr>
          <p:cNvPr name="Group 17" id="17"/>
          <p:cNvGrpSpPr/>
          <p:nvPr/>
        </p:nvGrpSpPr>
        <p:grpSpPr>
          <a:xfrm rot="0">
            <a:off x="8218994" y="7755748"/>
            <a:ext cx="2437532" cy="307368"/>
            <a:chOff x="0" y="0"/>
            <a:chExt cx="381067" cy="48052"/>
          </a:xfrm>
        </p:grpSpPr>
        <p:sp>
          <p:nvSpPr>
            <p:cNvPr name="Freeform 18" id="18"/>
            <p:cNvSpPr/>
            <p:nvPr/>
          </p:nvSpPr>
          <p:spPr>
            <a:xfrm flipH="false" flipV="false" rot="0">
              <a:off x="0" y="0"/>
              <a:ext cx="381067" cy="48052"/>
            </a:xfrm>
            <a:custGeom>
              <a:avLst/>
              <a:gdLst/>
              <a:ahLst/>
              <a:cxnLst/>
              <a:rect r="r" b="b" t="t" l="l"/>
              <a:pathLst>
                <a:path h="48052" w="381067">
                  <a:moveTo>
                    <a:pt x="0" y="0"/>
                  </a:moveTo>
                  <a:lnTo>
                    <a:pt x="381067" y="0"/>
                  </a:lnTo>
                  <a:lnTo>
                    <a:pt x="381067" y="48052"/>
                  </a:lnTo>
                  <a:lnTo>
                    <a:pt x="0" y="48052"/>
                  </a:lnTo>
                  <a:close/>
                </a:path>
              </a:pathLst>
            </a:custGeom>
            <a:solidFill>
              <a:srgbClr val="73A1BA"/>
            </a:solidFill>
            <a:ln w="38100" cap="sq">
              <a:solidFill>
                <a:srgbClr val="73A1BA"/>
              </a:solidFill>
              <a:prstDash val="solid"/>
              <a:miter/>
            </a:ln>
          </p:spPr>
        </p:sp>
        <p:sp>
          <p:nvSpPr>
            <p:cNvPr name="TextBox 19" id="19"/>
            <p:cNvSpPr txBox="true"/>
            <p:nvPr/>
          </p:nvSpPr>
          <p:spPr>
            <a:xfrm>
              <a:off x="0" y="-57150"/>
              <a:ext cx="381067" cy="105202"/>
            </a:xfrm>
            <a:prstGeom prst="rect">
              <a:avLst/>
            </a:prstGeom>
          </p:spPr>
          <p:txBody>
            <a:bodyPr anchor="ctr" rtlCol="false" tIns="50800" lIns="50800" bIns="50800" rIns="50800"/>
            <a:lstStyle/>
            <a:p>
              <a:pPr algn="ctr">
                <a:lnSpc>
                  <a:spcPts val="2659"/>
                </a:lnSpc>
              </a:pPr>
            </a:p>
          </p:txBody>
        </p:sp>
      </p:grpSp>
      <p:sp>
        <p:nvSpPr>
          <p:cNvPr name="TextBox 20" id="20"/>
          <p:cNvSpPr txBox="true"/>
          <p:nvPr/>
        </p:nvSpPr>
        <p:spPr>
          <a:xfrm rot="0">
            <a:off x="945263" y="1580603"/>
            <a:ext cx="6914935" cy="825556"/>
          </a:xfrm>
          <a:prstGeom prst="rect">
            <a:avLst/>
          </a:prstGeom>
        </p:spPr>
        <p:txBody>
          <a:bodyPr anchor="t" rtlCol="false" tIns="0" lIns="0" bIns="0" rIns="0">
            <a:spAutoFit/>
          </a:bodyPr>
          <a:lstStyle/>
          <a:p>
            <a:pPr algn="l">
              <a:lnSpc>
                <a:spcPts val="6002"/>
              </a:lnSpc>
              <a:spcBef>
                <a:spcPct val="0"/>
              </a:spcBef>
            </a:pPr>
            <a:r>
              <a:rPr lang="en-US" b="true" sz="5043">
                <a:solidFill>
                  <a:srgbClr val="000000"/>
                </a:solidFill>
                <a:latin typeface="Poppins Bold"/>
                <a:ea typeface="Poppins Bold"/>
                <a:cs typeface="Poppins Bold"/>
                <a:sym typeface="Poppins Bold"/>
              </a:rPr>
              <a:t>complémentaires</a:t>
            </a:r>
          </a:p>
        </p:txBody>
      </p:sp>
      <p:sp>
        <p:nvSpPr>
          <p:cNvPr name="TextBox 21" id="21"/>
          <p:cNvSpPr txBox="true"/>
          <p:nvPr/>
        </p:nvSpPr>
        <p:spPr>
          <a:xfrm rot="0">
            <a:off x="945263" y="812198"/>
            <a:ext cx="5765684" cy="825556"/>
          </a:xfrm>
          <a:prstGeom prst="rect">
            <a:avLst/>
          </a:prstGeom>
        </p:spPr>
        <p:txBody>
          <a:bodyPr anchor="t" rtlCol="false" tIns="0" lIns="0" bIns="0" rIns="0">
            <a:spAutoFit/>
          </a:bodyPr>
          <a:lstStyle/>
          <a:p>
            <a:pPr algn="l">
              <a:lnSpc>
                <a:spcPts val="6002"/>
              </a:lnSpc>
              <a:spcBef>
                <a:spcPct val="0"/>
              </a:spcBef>
            </a:pPr>
            <a:r>
              <a:rPr lang="en-US" b="true" sz="5043">
                <a:solidFill>
                  <a:srgbClr val="206A87"/>
                </a:solidFill>
                <a:latin typeface="Poppins Bold"/>
                <a:ea typeface="Poppins Bold"/>
                <a:cs typeface="Poppins Bold"/>
                <a:sym typeface="Poppins Bold"/>
              </a:rPr>
              <a:t>Les informations </a:t>
            </a:r>
          </a:p>
        </p:txBody>
      </p:sp>
      <p:sp>
        <p:nvSpPr>
          <p:cNvPr name="TextBox 22" id="22"/>
          <p:cNvSpPr txBox="true"/>
          <p:nvPr/>
        </p:nvSpPr>
        <p:spPr>
          <a:xfrm rot="-5400000">
            <a:off x="16197786" y="8171515"/>
            <a:ext cx="2526691" cy="460812"/>
          </a:xfrm>
          <a:prstGeom prst="rect">
            <a:avLst/>
          </a:prstGeom>
        </p:spPr>
        <p:txBody>
          <a:bodyPr anchor="t" rtlCol="false" tIns="0" lIns="0" bIns="0" rIns="0">
            <a:spAutoFit/>
          </a:bodyPr>
          <a:lstStyle/>
          <a:p>
            <a:pPr algn="l">
              <a:lnSpc>
                <a:spcPts val="3384"/>
              </a:lnSpc>
            </a:pPr>
            <a:r>
              <a:rPr lang="en-US" sz="2843" spc="730">
                <a:solidFill>
                  <a:srgbClr val="206A87"/>
                </a:solidFill>
                <a:latin typeface="Poppins"/>
                <a:ea typeface="Poppins"/>
                <a:cs typeface="Poppins"/>
                <a:sym typeface="Poppins"/>
              </a:rPr>
              <a:t>TEMPO -</a:t>
            </a:r>
          </a:p>
        </p:txBody>
      </p:sp>
      <p:sp>
        <p:nvSpPr>
          <p:cNvPr name="TextBox 23" id="23"/>
          <p:cNvSpPr txBox="true"/>
          <p:nvPr/>
        </p:nvSpPr>
        <p:spPr>
          <a:xfrm rot="-5400000">
            <a:off x="14937301" y="4544534"/>
            <a:ext cx="5047661" cy="460812"/>
          </a:xfrm>
          <a:prstGeom prst="rect">
            <a:avLst/>
          </a:prstGeom>
        </p:spPr>
        <p:txBody>
          <a:bodyPr anchor="t" rtlCol="false" tIns="0" lIns="0" bIns="0" rIns="0">
            <a:spAutoFit/>
          </a:bodyPr>
          <a:lstStyle/>
          <a:p>
            <a:pPr algn="l">
              <a:lnSpc>
                <a:spcPts val="3384"/>
              </a:lnSpc>
            </a:pPr>
            <a:r>
              <a:rPr lang="en-US" sz="2843" spc="730">
                <a:solidFill>
                  <a:srgbClr val="000000"/>
                </a:solidFill>
                <a:latin typeface="Poppins"/>
                <a:ea typeface="Poppins"/>
                <a:cs typeface="Poppins"/>
                <a:sym typeface="Poppins"/>
              </a:rPr>
              <a:t>LES INFORMATIONS</a:t>
            </a:r>
          </a:p>
        </p:txBody>
      </p:sp>
      <p:sp>
        <p:nvSpPr>
          <p:cNvPr name="TextBox 24" id="24"/>
          <p:cNvSpPr txBox="true"/>
          <p:nvPr/>
        </p:nvSpPr>
        <p:spPr>
          <a:xfrm rot="0">
            <a:off x="8461928" y="3227070"/>
            <a:ext cx="7262662" cy="652836"/>
          </a:xfrm>
          <a:prstGeom prst="rect">
            <a:avLst/>
          </a:prstGeom>
        </p:spPr>
        <p:txBody>
          <a:bodyPr anchor="t" rtlCol="false" tIns="0" lIns="0" bIns="0" rIns="0">
            <a:spAutoFit/>
          </a:bodyPr>
          <a:lstStyle/>
          <a:p>
            <a:pPr algn="l">
              <a:lnSpc>
                <a:spcPts val="4812"/>
              </a:lnSpc>
              <a:spcBef>
                <a:spcPct val="0"/>
              </a:spcBef>
            </a:pPr>
            <a:r>
              <a:rPr lang="en-US" b="true" sz="4043">
                <a:solidFill>
                  <a:srgbClr val="000000"/>
                </a:solidFill>
                <a:latin typeface="Poppins Bold"/>
                <a:ea typeface="Poppins Bold"/>
                <a:cs typeface="Poppins Bold"/>
                <a:sym typeface="Poppins Bold"/>
              </a:rPr>
              <a:t>123-456-7890</a:t>
            </a:r>
          </a:p>
        </p:txBody>
      </p:sp>
      <p:sp>
        <p:nvSpPr>
          <p:cNvPr name="TextBox 25" id="25"/>
          <p:cNvSpPr txBox="true"/>
          <p:nvPr/>
        </p:nvSpPr>
        <p:spPr>
          <a:xfrm rot="0">
            <a:off x="8461928" y="4618708"/>
            <a:ext cx="7262662" cy="652836"/>
          </a:xfrm>
          <a:prstGeom prst="rect">
            <a:avLst/>
          </a:prstGeom>
        </p:spPr>
        <p:txBody>
          <a:bodyPr anchor="t" rtlCol="false" tIns="0" lIns="0" bIns="0" rIns="0">
            <a:spAutoFit/>
          </a:bodyPr>
          <a:lstStyle/>
          <a:p>
            <a:pPr algn="l">
              <a:lnSpc>
                <a:spcPts val="4812"/>
              </a:lnSpc>
              <a:spcBef>
                <a:spcPct val="0"/>
              </a:spcBef>
            </a:pPr>
            <a:r>
              <a:rPr lang="en-US" b="true" sz="4043">
                <a:solidFill>
                  <a:srgbClr val="000000"/>
                </a:solidFill>
                <a:latin typeface="Poppins Bold"/>
                <a:ea typeface="Poppins Bold"/>
                <a:cs typeface="Poppins Bold"/>
                <a:sym typeface="Poppins Bold"/>
              </a:rPr>
              <a:t>@reallygreatsite</a:t>
            </a:r>
          </a:p>
        </p:txBody>
      </p:sp>
      <p:sp>
        <p:nvSpPr>
          <p:cNvPr name="TextBox 26" id="26"/>
          <p:cNvSpPr txBox="true"/>
          <p:nvPr/>
        </p:nvSpPr>
        <p:spPr>
          <a:xfrm rot="0">
            <a:off x="8461928" y="6014494"/>
            <a:ext cx="7262662" cy="652836"/>
          </a:xfrm>
          <a:prstGeom prst="rect">
            <a:avLst/>
          </a:prstGeom>
        </p:spPr>
        <p:txBody>
          <a:bodyPr anchor="t" rtlCol="false" tIns="0" lIns="0" bIns="0" rIns="0">
            <a:spAutoFit/>
          </a:bodyPr>
          <a:lstStyle/>
          <a:p>
            <a:pPr algn="l">
              <a:lnSpc>
                <a:spcPts val="4812"/>
              </a:lnSpc>
              <a:spcBef>
                <a:spcPct val="0"/>
              </a:spcBef>
            </a:pPr>
            <a:r>
              <a:rPr lang="en-US" b="true" sz="4043">
                <a:solidFill>
                  <a:srgbClr val="000000"/>
                </a:solidFill>
                <a:latin typeface="Poppins Bold"/>
                <a:ea typeface="Poppins Bold"/>
                <a:cs typeface="Poppins Bold"/>
                <a:sym typeface="Poppins Bold"/>
              </a:rPr>
              <a:t>www.reallygreatsite.com</a:t>
            </a:r>
          </a:p>
        </p:txBody>
      </p:sp>
      <p:sp>
        <p:nvSpPr>
          <p:cNvPr name="TextBox 27" id="27"/>
          <p:cNvSpPr txBox="true"/>
          <p:nvPr/>
        </p:nvSpPr>
        <p:spPr>
          <a:xfrm rot="0">
            <a:off x="8461928" y="7410280"/>
            <a:ext cx="7262662" cy="652836"/>
          </a:xfrm>
          <a:prstGeom prst="rect">
            <a:avLst/>
          </a:prstGeom>
        </p:spPr>
        <p:txBody>
          <a:bodyPr anchor="t" rtlCol="false" tIns="0" lIns="0" bIns="0" rIns="0">
            <a:spAutoFit/>
          </a:bodyPr>
          <a:lstStyle/>
          <a:p>
            <a:pPr algn="l">
              <a:lnSpc>
                <a:spcPts val="4812"/>
              </a:lnSpc>
              <a:spcBef>
                <a:spcPct val="0"/>
              </a:spcBef>
            </a:pPr>
            <a:r>
              <a:rPr lang="en-US" b="true" sz="4043">
                <a:solidFill>
                  <a:srgbClr val="000000"/>
                </a:solidFill>
                <a:latin typeface="Poppins Bold"/>
                <a:ea typeface="Poppins Bold"/>
                <a:cs typeface="Poppins Bold"/>
                <a:sym typeface="Poppins Bold"/>
              </a:rPr>
              <a:t>hello@reallygreatsite.com</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17484943" y="-2708736"/>
            <a:ext cx="9525" cy="7658959"/>
          </a:xfrm>
          <a:prstGeom prst="line">
            <a:avLst/>
          </a:prstGeom>
          <a:ln cap="flat" w="19050">
            <a:solidFill>
              <a:srgbClr val="206A87"/>
            </a:solidFill>
            <a:prstDash val="solid"/>
            <a:headEnd type="none" len="sm" w="sm"/>
            <a:tailEnd type="none" len="sm" w="sm"/>
          </a:ln>
        </p:spPr>
      </p:sp>
      <p:sp>
        <p:nvSpPr>
          <p:cNvPr name="TextBox 3" id="3"/>
          <p:cNvSpPr txBox="true"/>
          <p:nvPr/>
        </p:nvSpPr>
        <p:spPr>
          <a:xfrm rot="0">
            <a:off x="1028700" y="812198"/>
            <a:ext cx="4739086" cy="825556"/>
          </a:xfrm>
          <a:prstGeom prst="rect">
            <a:avLst/>
          </a:prstGeom>
        </p:spPr>
        <p:txBody>
          <a:bodyPr anchor="t" rtlCol="false" tIns="0" lIns="0" bIns="0" rIns="0">
            <a:spAutoFit/>
          </a:bodyPr>
          <a:lstStyle/>
          <a:p>
            <a:pPr algn="l">
              <a:lnSpc>
                <a:spcPts val="6002"/>
              </a:lnSpc>
              <a:spcBef>
                <a:spcPct val="0"/>
              </a:spcBef>
            </a:pPr>
            <a:r>
              <a:rPr lang="en-US" b="true" sz="5043">
                <a:solidFill>
                  <a:srgbClr val="206A87"/>
                </a:solidFill>
                <a:latin typeface="Poppins Bold"/>
                <a:ea typeface="Poppins Bold"/>
                <a:cs typeface="Poppins Bold"/>
                <a:sym typeface="Poppins Bold"/>
              </a:rPr>
              <a:t>Introcuction</a:t>
            </a:r>
          </a:p>
        </p:txBody>
      </p:sp>
      <p:grpSp>
        <p:nvGrpSpPr>
          <p:cNvPr name="Group 4" id="4"/>
          <p:cNvGrpSpPr/>
          <p:nvPr/>
        </p:nvGrpSpPr>
        <p:grpSpPr>
          <a:xfrm rot="0">
            <a:off x="1442833" y="2302025"/>
            <a:ext cx="19625724" cy="6073891"/>
            <a:chOff x="0" y="0"/>
            <a:chExt cx="26167631" cy="8098521"/>
          </a:xfrm>
        </p:grpSpPr>
        <p:sp>
          <p:nvSpPr>
            <p:cNvPr name="Freeform 5" id="5"/>
            <p:cNvSpPr/>
            <p:nvPr/>
          </p:nvSpPr>
          <p:spPr>
            <a:xfrm flipH="false" flipV="false" rot="0">
              <a:off x="8799322" y="0"/>
              <a:ext cx="1794975" cy="1218339"/>
            </a:xfrm>
            <a:custGeom>
              <a:avLst/>
              <a:gdLst/>
              <a:ahLst/>
              <a:cxnLst/>
              <a:rect r="r" b="b" t="t" l="l"/>
              <a:pathLst>
                <a:path h="1218339" w="1794975">
                  <a:moveTo>
                    <a:pt x="0" y="0"/>
                  </a:moveTo>
                  <a:lnTo>
                    <a:pt x="1794975" y="0"/>
                  </a:lnTo>
                  <a:lnTo>
                    <a:pt x="1794975" y="1218339"/>
                  </a:lnTo>
                  <a:lnTo>
                    <a:pt x="0" y="121833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0" y="1936201"/>
              <a:ext cx="5724386" cy="770926"/>
            </a:xfrm>
            <a:prstGeom prst="rect">
              <a:avLst/>
            </a:prstGeom>
          </p:spPr>
          <p:txBody>
            <a:bodyPr anchor="t" rtlCol="false" tIns="0" lIns="0" bIns="0" rIns="0">
              <a:spAutoFit/>
            </a:bodyPr>
            <a:lstStyle/>
            <a:p>
              <a:pPr algn="ctr">
                <a:lnSpc>
                  <a:spcPts val="4358"/>
                </a:lnSpc>
                <a:spcBef>
                  <a:spcPct val="0"/>
                </a:spcBef>
              </a:pPr>
              <a:r>
                <a:rPr lang="en-US" b="true" sz="3662">
                  <a:solidFill>
                    <a:srgbClr val="000000"/>
                  </a:solidFill>
                  <a:latin typeface="Poppins Bold"/>
                  <a:ea typeface="Poppins Bold"/>
                  <a:cs typeface="Poppins Bold"/>
                  <a:sym typeface="Poppins Bold"/>
                </a:rPr>
                <a:t>LOCIE</a:t>
              </a:r>
            </a:p>
          </p:txBody>
        </p:sp>
        <p:sp>
          <p:nvSpPr>
            <p:cNvPr name="TextBox 7" id="7"/>
            <p:cNvSpPr txBox="true"/>
            <p:nvPr/>
          </p:nvSpPr>
          <p:spPr>
            <a:xfrm rot="0">
              <a:off x="6834616" y="1936201"/>
              <a:ext cx="5724386" cy="770926"/>
            </a:xfrm>
            <a:prstGeom prst="rect">
              <a:avLst/>
            </a:prstGeom>
          </p:spPr>
          <p:txBody>
            <a:bodyPr anchor="t" rtlCol="false" tIns="0" lIns="0" bIns="0" rIns="0">
              <a:spAutoFit/>
            </a:bodyPr>
            <a:lstStyle/>
            <a:p>
              <a:pPr algn="ctr">
                <a:lnSpc>
                  <a:spcPts val="4358"/>
                </a:lnSpc>
                <a:spcBef>
                  <a:spcPct val="0"/>
                </a:spcBef>
              </a:pPr>
              <a:r>
                <a:rPr lang="en-US" b="true" sz="3662">
                  <a:solidFill>
                    <a:srgbClr val="000000"/>
                  </a:solidFill>
                  <a:latin typeface="Poppins Bold"/>
                  <a:ea typeface="Poppins Bold"/>
                  <a:cs typeface="Poppins Bold"/>
                  <a:sym typeface="Poppins Bold"/>
                </a:rPr>
                <a:t>Contxte</a:t>
              </a:r>
            </a:p>
          </p:txBody>
        </p:sp>
        <p:sp>
          <p:nvSpPr>
            <p:cNvPr name="TextBox 8" id="8"/>
            <p:cNvSpPr txBox="true"/>
            <p:nvPr/>
          </p:nvSpPr>
          <p:spPr>
            <a:xfrm rot="0">
              <a:off x="13670552" y="1936201"/>
              <a:ext cx="5724386" cy="770926"/>
            </a:xfrm>
            <a:prstGeom prst="rect">
              <a:avLst/>
            </a:prstGeom>
          </p:spPr>
          <p:txBody>
            <a:bodyPr anchor="t" rtlCol="false" tIns="0" lIns="0" bIns="0" rIns="0">
              <a:spAutoFit/>
            </a:bodyPr>
            <a:lstStyle/>
            <a:p>
              <a:pPr algn="ctr">
                <a:lnSpc>
                  <a:spcPts val="4358"/>
                </a:lnSpc>
                <a:spcBef>
                  <a:spcPct val="0"/>
                </a:spcBef>
              </a:pPr>
              <a:r>
                <a:rPr lang="en-US" b="true" sz="3662">
                  <a:solidFill>
                    <a:srgbClr val="000000"/>
                  </a:solidFill>
                  <a:latin typeface="Poppins Bold"/>
                  <a:ea typeface="Poppins Bold"/>
                  <a:cs typeface="Poppins Bold"/>
                  <a:sym typeface="Poppins Bold"/>
                </a:rPr>
                <a:t>Objectif</a:t>
              </a:r>
            </a:p>
          </p:txBody>
        </p:sp>
        <p:sp>
          <p:nvSpPr>
            <p:cNvPr name="TextBox 9" id="9"/>
            <p:cNvSpPr txBox="true"/>
            <p:nvPr/>
          </p:nvSpPr>
          <p:spPr>
            <a:xfrm rot="0">
              <a:off x="103170" y="2868531"/>
              <a:ext cx="5518046" cy="5229990"/>
            </a:xfrm>
            <a:prstGeom prst="rect">
              <a:avLst/>
            </a:prstGeom>
          </p:spPr>
          <p:txBody>
            <a:bodyPr anchor="t" rtlCol="false" tIns="0" lIns="0" bIns="0" rIns="0">
              <a:spAutoFit/>
            </a:bodyPr>
            <a:lstStyle/>
            <a:p>
              <a:pPr algn="ctr">
                <a:lnSpc>
                  <a:spcPts val="2591"/>
                </a:lnSpc>
              </a:pPr>
              <a:r>
                <a:rPr lang="en-US" sz="1851">
                  <a:solidFill>
                    <a:srgbClr val="000000"/>
                  </a:solidFill>
                  <a:latin typeface="Poppins"/>
                  <a:ea typeface="Poppins"/>
                  <a:cs typeface="Poppins"/>
                  <a:sym typeface="Poppins"/>
                </a:rPr>
                <a:t>Ce stage de fin d’études a été réalisé au sein du laboratoire LOCIE (Laboratoire Optimisation de la Conception et Ingénierie de l’Environnement), rattaché à l’Université Savoie Mont Blanc. Le LOCIE est spécialisé dans la performance énergétique des bâtiments, les systèmes thermiques, les énergies renouvelables et les réseaux intelligents.</a:t>
              </a:r>
            </a:p>
          </p:txBody>
        </p:sp>
        <p:sp>
          <p:nvSpPr>
            <p:cNvPr name="TextBox 10" id="10"/>
            <p:cNvSpPr txBox="true"/>
            <p:nvPr/>
          </p:nvSpPr>
          <p:spPr>
            <a:xfrm rot="0">
              <a:off x="6937787" y="2868531"/>
              <a:ext cx="5518046" cy="4792901"/>
            </a:xfrm>
            <a:prstGeom prst="rect">
              <a:avLst/>
            </a:prstGeom>
          </p:spPr>
          <p:txBody>
            <a:bodyPr anchor="t" rtlCol="false" tIns="0" lIns="0" bIns="0" rIns="0">
              <a:spAutoFit/>
            </a:bodyPr>
            <a:lstStyle/>
            <a:p>
              <a:pPr algn="ctr">
                <a:lnSpc>
                  <a:spcPts val="2591"/>
                </a:lnSpc>
              </a:pPr>
              <a:r>
                <a:rPr lang="en-US" sz="1851">
                  <a:solidFill>
                    <a:srgbClr val="000000"/>
                  </a:solidFill>
                  <a:latin typeface="Poppins"/>
                  <a:ea typeface="Poppins"/>
                  <a:cs typeface="Poppins"/>
                  <a:sym typeface="Poppins"/>
                </a:rPr>
                <a:t>Le sujet s’inscrit dans un cadre de transition énergétique, où les réseaux de chaleur urbains représentent une solution durable pour fournir chauffage et eau chaude sanitaire. Toutefois, ces réseaux présentent encore des pertes d’énergie importantes, principalement dues à un pilotage peu adapté des sous-stations thermiques.</a:t>
              </a:r>
            </a:p>
          </p:txBody>
        </p:sp>
        <p:sp>
          <p:nvSpPr>
            <p:cNvPr name="TextBox 11" id="11"/>
            <p:cNvSpPr txBox="true"/>
            <p:nvPr/>
          </p:nvSpPr>
          <p:spPr>
            <a:xfrm rot="0">
              <a:off x="13773723" y="2868531"/>
              <a:ext cx="5518046" cy="3481636"/>
            </a:xfrm>
            <a:prstGeom prst="rect">
              <a:avLst/>
            </a:prstGeom>
          </p:spPr>
          <p:txBody>
            <a:bodyPr anchor="t" rtlCol="false" tIns="0" lIns="0" bIns="0" rIns="0">
              <a:spAutoFit/>
            </a:bodyPr>
            <a:lstStyle/>
            <a:p>
              <a:pPr algn="ctr">
                <a:lnSpc>
                  <a:spcPts val="2591"/>
                </a:lnSpc>
              </a:pPr>
              <a:r>
                <a:rPr lang="en-US" sz="1851">
                  <a:solidFill>
                    <a:srgbClr val="000000"/>
                  </a:solidFill>
                  <a:latin typeface="Poppins"/>
                  <a:ea typeface="Poppins"/>
                  <a:cs typeface="Poppins"/>
                  <a:sym typeface="Poppins"/>
                </a:rPr>
                <a:t>L’objectif du stage a été d’explorer une méthode de pilotage plus efficace des sous-stations, en mobilisant des outils de simulation et d’intelligence artificielle afin d’optimiser les performances énergétiques et limiter les pertes.</a:t>
              </a:r>
            </a:p>
            <a:p>
              <a:pPr algn="ctr">
                <a:lnSpc>
                  <a:spcPts val="2591"/>
                </a:lnSpc>
              </a:pPr>
            </a:p>
          </p:txBody>
        </p:sp>
        <p:sp>
          <p:nvSpPr>
            <p:cNvPr name="TextBox 12" id="12"/>
            <p:cNvSpPr txBox="true"/>
            <p:nvPr/>
          </p:nvSpPr>
          <p:spPr>
            <a:xfrm rot="0">
              <a:off x="6772693" y="81422"/>
              <a:ext cx="19394939" cy="1628621"/>
            </a:xfrm>
            <a:prstGeom prst="rect">
              <a:avLst/>
            </a:prstGeom>
          </p:spPr>
          <p:txBody>
            <a:bodyPr anchor="t" rtlCol="false" tIns="0" lIns="0" bIns="0" rIns="0">
              <a:spAutoFit/>
            </a:bodyPr>
            <a:lstStyle/>
            <a:p>
              <a:pPr algn="ctr">
                <a:lnSpc>
                  <a:spcPts val="9889"/>
                </a:lnSpc>
                <a:spcBef>
                  <a:spcPct val="0"/>
                </a:spcBef>
              </a:pPr>
              <a:r>
                <a:rPr lang="en-US" sz="7064">
                  <a:solidFill>
                    <a:srgbClr val="000000"/>
                  </a:solidFill>
                  <a:latin typeface="Poppins"/>
                  <a:ea typeface="Poppins"/>
                  <a:cs typeface="Poppins"/>
                  <a:sym typeface="Poppins"/>
                </a:rPr>
                <a:t>🎯</a:t>
              </a:r>
            </a:p>
          </p:txBody>
        </p:sp>
        <p:sp>
          <p:nvSpPr>
            <p:cNvPr name="TextBox 13" id="13"/>
            <p:cNvSpPr txBox="true"/>
            <p:nvPr/>
          </p:nvSpPr>
          <p:spPr>
            <a:xfrm rot="0">
              <a:off x="0" y="154127"/>
              <a:ext cx="19394939" cy="1599157"/>
            </a:xfrm>
            <a:prstGeom prst="rect">
              <a:avLst/>
            </a:prstGeom>
          </p:spPr>
          <p:txBody>
            <a:bodyPr anchor="t" rtlCol="false" tIns="0" lIns="0" bIns="0" rIns="0">
              <a:spAutoFit/>
            </a:bodyPr>
            <a:lstStyle/>
            <a:p>
              <a:pPr algn="ctr">
                <a:lnSpc>
                  <a:spcPts val="9763"/>
                </a:lnSpc>
                <a:spcBef>
                  <a:spcPct val="0"/>
                </a:spcBef>
              </a:pPr>
              <a:r>
                <a:rPr lang="en-US" sz="6973">
                  <a:solidFill>
                    <a:srgbClr val="206A87"/>
                  </a:solidFill>
                  <a:latin typeface="Poppins"/>
                  <a:ea typeface="Poppins"/>
                  <a:cs typeface="Poppins"/>
                  <a:sym typeface="Poppins"/>
                </a:rPr>
                <a:t>♻️</a:t>
              </a:r>
            </a:p>
          </p:txBody>
        </p:sp>
        <p:sp>
          <p:nvSpPr>
            <p:cNvPr name="TextBox 14" id="14"/>
            <p:cNvSpPr txBox="true"/>
            <p:nvPr/>
          </p:nvSpPr>
          <p:spPr>
            <a:xfrm rot="0">
              <a:off x="2232934" y="100472"/>
              <a:ext cx="1537118" cy="1521383"/>
            </a:xfrm>
            <a:prstGeom prst="rect">
              <a:avLst/>
            </a:prstGeom>
          </p:spPr>
          <p:txBody>
            <a:bodyPr anchor="t" rtlCol="false" tIns="0" lIns="0" bIns="0" rIns="0">
              <a:spAutoFit/>
            </a:bodyPr>
            <a:lstStyle/>
            <a:p>
              <a:pPr algn="ctr">
                <a:lnSpc>
                  <a:spcPts val="9256"/>
                </a:lnSpc>
                <a:spcBef>
                  <a:spcPct val="0"/>
                </a:spcBef>
              </a:pPr>
              <a:r>
                <a:rPr lang="en-US" sz="6611">
                  <a:solidFill>
                    <a:srgbClr val="000000"/>
                  </a:solidFill>
                  <a:latin typeface="Poppins"/>
                  <a:ea typeface="Poppins"/>
                  <a:cs typeface="Poppins"/>
                  <a:sym typeface="Poppins"/>
                </a:rPr>
                <a:t>🏛️</a:t>
              </a:r>
            </a:p>
          </p:txBody>
        </p:sp>
      </p:grpSp>
      <p:grpSp>
        <p:nvGrpSpPr>
          <p:cNvPr name="Group 15" id="15"/>
          <p:cNvGrpSpPr/>
          <p:nvPr/>
        </p:nvGrpSpPr>
        <p:grpSpPr>
          <a:xfrm rot="0">
            <a:off x="17976344" y="-360688"/>
            <a:ext cx="623313" cy="10976146"/>
            <a:chOff x="0" y="0"/>
            <a:chExt cx="164165" cy="2890837"/>
          </a:xfrm>
        </p:grpSpPr>
        <p:sp>
          <p:nvSpPr>
            <p:cNvPr name="Freeform 16" id="16"/>
            <p:cNvSpPr/>
            <p:nvPr/>
          </p:nvSpPr>
          <p:spPr>
            <a:xfrm flipH="false" flipV="false" rot="0">
              <a:off x="0" y="0"/>
              <a:ext cx="164165" cy="2890837"/>
            </a:xfrm>
            <a:custGeom>
              <a:avLst/>
              <a:gdLst/>
              <a:ahLst/>
              <a:cxnLst/>
              <a:rect r="r" b="b" t="t" l="l"/>
              <a:pathLst>
                <a:path h="2890837" w="164165">
                  <a:moveTo>
                    <a:pt x="0" y="0"/>
                  </a:moveTo>
                  <a:lnTo>
                    <a:pt x="164165" y="0"/>
                  </a:lnTo>
                  <a:lnTo>
                    <a:pt x="164165" y="2890837"/>
                  </a:lnTo>
                  <a:lnTo>
                    <a:pt x="0" y="2890837"/>
                  </a:lnTo>
                  <a:close/>
                </a:path>
              </a:pathLst>
            </a:custGeom>
            <a:solidFill>
              <a:srgbClr val="206A87"/>
            </a:solidFill>
          </p:spPr>
        </p:sp>
        <p:sp>
          <p:nvSpPr>
            <p:cNvPr name="TextBox 17" id="17"/>
            <p:cNvSpPr txBox="true"/>
            <p:nvPr/>
          </p:nvSpPr>
          <p:spPr>
            <a:xfrm>
              <a:off x="0" y="-57150"/>
              <a:ext cx="164165" cy="2947987"/>
            </a:xfrm>
            <a:prstGeom prst="rect">
              <a:avLst/>
            </a:prstGeom>
          </p:spPr>
          <p:txBody>
            <a:bodyPr anchor="ctr" rtlCol="false" tIns="50800" lIns="50800" bIns="50800" rIns="50800"/>
            <a:lstStyle/>
            <a:p>
              <a:pPr algn="ctr">
                <a:lnSpc>
                  <a:spcPts val="2659"/>
                </a:lnSpc>
                <a:spcBef>
                  <a:spcPct val="0"/>
                </a:spcBef>
              </a:pPr>
            </a:p>
          </p:txBody>
        </p:sp>
      </p:grpSp>
      <p:grpSp>
        <p:nvGrpSpPr>
          <p:cNvPr name="Group 18" id="18"/>
          <p:cNvGrpSpPr/>
          <p:nvPr/>
        </p:nvGrpSpPr>
        <p:grpSpPr>
          <a:xfrm rot="0">
            <a:off x="8926520" y="8945760"/>
            <a:ext cx="9361480" cy="625079"/>
            <a:chOff x="0" y="0"/>
            <a:chExt cx="12481973" cy="833439"/>
          </a:xfrm>
        </p:grpSpPr>
        <p:grpSp>
          <p:nvGrpSpPr>
            <p:cNvPr name="Group 19" id="19"/>
            <p:cNvGrpSpPr/>
            <p:nvPr/>
          </p:nvGrpSpPr>
          <p:grpSpPr>
            <a:xfrm rot="0">
              <a:off x="0" y="0"/>
              <a:ext cx="833439" cy="833439"/>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06A87"/>
              </a:solidFill>
            </p:spPr>
          </p:sp>
          <p:sp>
            <p:nvSpPr>
              <p:cNvPr name="TextBox 21" id="21"/>
              <p:cNvSpPr txBox="true"/>
              <p:nvPr/>
            </p:nvSpPr>
            <p:spPr>
              <a:xfrm>
                <a:off x="76200" y="19050"/>
                <a:ext cx="660400" cy="717550"/>
              </a:xfrm>
              <a:prstGeom prst="rect">
                <a:avLst/>
              </a:prstGeom>
            </p:spPr>
            <p:txBody>
              <a:bodyPr anchor="ctr" rtlCol="false" tIns="50800" lIns="50800" bIns="50800" rIns="50800"/>
              <a:lstStyle/>
              <a:p>
                <a:pPr algn="ctr">
                  <a:lnSpc>
                    <a:spcPts val="3000"/>
                  </a:lnSpc>
                </a:pPr>
                <a:r>
                  <a:rPr lang="en-US" sz="2000">
                    <a:solidFill>
                      <a:srgbClr val="000000"/>
                    </a:solidFill>
                    <a:latin typeface="Montserrat"/>
                    <a:ea typeface="Montserrat"/>
                    <a:cs typeface="Montserrat"/>
                    <a:sym typeface="Montserrat"/>
                  </a:rPr>
                  <a:t>1</a:t>
                </a:r>
              </a:p>
            </p:txBody>
          </p:sp>
        </p:grpSp>
        <p:sp>
          <p:nvSpPr>
            <p:cNvPr name="TextBox 22" id="22"/>
            <p:cNvSpPr txBox="true"/>
            <p:nvPr/>
          </p:nvSpPr>
          <p:spPr>
            <a:xfrm rot="0">
              <a:off x="1258228" y="12224"/>
              <a:ext cx="11223746" cy="723266"/>
            </a:xfrm>
            <a:prstGeom prst="rect">
              <a:avLst/>
            </a:prstGeom>
          </p:spPr>
          <p:txBody>
            <a:bodyPr anchor="t" rtlCol="false" tIns="0" lIns="0" bIns="0" rIns="0">
              <a:spAutoFit/>
            </a:bodyPr>
            <a:lstStyle/>
            <a:p>
              <a:pPr algn="l">
                <a:lnSpc>
                  <a:spcPts val="4799"/>
                </a:lnSpc>
              </a:pPr>
            </a:p>
          </p:txBody>
        </p:sp>
      </p:grpSp>
      <p:sp>
        <p:nvSpPr>
          <p:cNvPr name="TextBox 23" id="23"/>
          <p:cNvSpPr txBox="true"/>
          <p:nvPr/>
        </p:nvSpPr>
        <p:spPr>
          <a:xfrm rot="-5400000">
            <a:off x="15593076" y="6800198"/>
            <a:ext cx="3774209" cy="460812"/>
          </a:xfrm>
          <a:prstGeom prst="rect">
            <a:avLst/>
          </a:prstGeom>
        </p:spPr>
        <p:txBody>
          <a:bodyPr anchor="t" rtlCol="false" tIns="0" lIns="0" bIns="0" rIns="0">
            <a:spAutoFit/>
          </a:bodyPr>
          <a:lstStyle/>
          <a:p>
            <a:pPr algn="l">
              <a:lnSpc>
                <a:spcPts val="3384"/>
              </a:lnSpc>
            </a:pPr>
            <a:r>
              <a:rPr lang="en-US" sz="2843" spc="730">
                <a:solidFill>
                  <a:srgbClr val="000000"/>
                </a:solidFill>
                <a:latin typeface="Poppins"/>
                <a:ea typeface="Poppins"/>
                <a:cs typeface="Poppins"/>
                <a:sym typeface="Poppins"/>
              </a:rPr>
              <a:t>2024 - 2025</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17484943" y="-1874195"/>
            <a:ext cx="0" cy="6492240"/>
          </a:xfrm>
          <a:prstGeom prst="line">
            <a:avLst/>
          </a:prstGeom>
          <a:ln cap="flat" w="19050">
            <a:solidFill>
              <a:srgbClr val="206A87"/>
            </a:solidFill>
            <a:prstDash val="solid"/>
            <a:headEnd type="none" len="sm" w="sm"/>
            <a:tailEnd type="none" len="sm" w="sm"/>
          </a:ln>
        </p:spPr>
      </p:sp>
      <p:sp>
        <p:nvSpPr>
          <p:cNvPr name="TextBox 3" id="3"/>
          <p:cNvSpPr txBox="true"/>
          <p:nvPr/>
        </p:nvSpPr>
        <p:spPr>
          <a:xfrm rot="0">
            <a:off x="834981" y="524641"/>
            <a:ext cx="17365214" cy="681665"/>
          </a:xfrm>
          <a:prstGeom prst="rect">
            <a:avLst/>
          </a:prstGeom>
        </p:spPr>
        <p:txBody>
          <a:bodyPr anchor="t" rtlCol="false" tIns="0" lIns="0" bIns="0" rIns="0">
            <a:spAutoFit/>
          </a:bodyPr>
          <a:lstStyle/>
          <a:p>
            <a:pPr algn="l">
              <a:lnSpc>
                <a:spcPts val="5050"/>
              </a:lnSpc>
            </a:pPr>
            <a:r>
              <a:rPr lang="en-US" sz="4243" b="true">
                <a:solidFill>
                  <a:srgbClr val="206A87"/>
                </a:solidFill>
                <a:latin typeface="Poppins Bold"/>
                <a:ea typeface="Poppins Bold"/>
                <a:cs typeface="Poppins Bold"/>
                <a:sym typeface="Poppins Bold"/>
              </a:rPr>
              <a:t>Les réseaux de chaleur urbains et les sous-stations </a:t>
            </a:r>
          </a:p>
        </p:txBody>
      </p:sp>
      <p:grpSp>
        <p:nvGrpSpPr>
          <p:cNvPr name="Group 4" id="4"/>
          <p:cNvGrpSpPr/>
          <p:nvPr/>
        </p:nvGrpSpPr>
        <p:grpSpPr>
          <a:xfrm rot="5400000">
            <a:off x="9052958" y="692625"/>
            <a:ext cx="558986" cy="19190069"/>
            <a:chOff x="0" y="0"/>
            <a:chExt cx="147223" cy="5054174"/>
          </a:xfrm>
        </p:grpSpPr>
        <p:sp>
          <p:nvSpPr>
            <p:cNvPr name="Freeform 5" id="5"/>
            <p:cNvSpPr/>
            <p:nvPr/>
          </p:nvSpPr>
          <p:spPr>
            <a:xfrm flipH="false" flipV="false" rot="0">
              <a:off x="0" y="0"/>
              <a:ext cx="147223" cy="5054174"/>
            </a:xfrm>
            <a:custGeom>
              <a:avLst/>
              <a:gdLst/>
              <a:ahLst/>
              <a:cxnLst/>
              <a:rect r="r" b="b" t="t" l="l"/>
              <a:pathLst>
                <a:path h="5054174" w="147223">
                  <a:moveTo>
                    <a:pt x="0" y="0"/>
                  </a:moveTo>
                  <a:lnTo>
                    <a:pt x="147223" y="0"/>
                  </a:lnTo>
                  <a:lnTo>
                    <a:pt x="147223" y="5054174"/>
                  </a:lnTo>
                  <a:lnTo>
                    <a:pt x="0" y="5054174"/>
                  </a:lnTo>
                  <a:close/>
                </a:path>
              </a:pathLst>
            </a:custGeom>
            <a:solidFill>
              <a:srgbClr val="206A87"/>
            </a:solidFill>
          </p:spPr>
        </p:sp>
        <p:sp>
          <p:nvSpPr>
            <p:cNvPr name="TextBox 6" id="6"/>
            <p:cNvSpPr txBox="true"/>
            <p:nvPr/>
          </p:nvSpPr>
          <p:spPr>
            <a:xfrm>
              <a:off x="0" y="-57150"/>
              <a:ext cx="147223" cy="5111324"/>
            </a:xfrm>
            <a:prstGeom prst="rect">
              <a:avLst/>
            </a:prstGeom>
          </p:spPr>
          <p:txBody>
            <a:bodyPr anchor="ctr" rtlCol="false" tIns="50800" lIns="50800" bIns="50800" rIns="50800"/>
            <a:lstStyle/>
            <a:p>
              <a:pPr algn="ctr">
                <a:lnSpc>
                  <a:spcPts val="2659"/>
                </a:lnSpc>
                <a:spcBef>
                  <a:spcPct val="0"/>
                </a:spcBef>
              </a:pPr>
            </a:p>
          </p:txBody>
        </p:sp>
      </p:grpSp>
      <p:sp>
        <p:nvSpPr>
          <p:cNvPr name="Freeform 7" id="7"/>
          <p:cNvSpPr/>
          <p:nvPr/>
        </p:nvSpPr>
        <p:spPr>
          <a:xfrm flipH="false" flipV="false" rot="0">
            <a:off x="1028700" y="2718323"/>
            <a:ext cx="7438360" cy="3760231"/>
          </a:xfrm>
          <a:custGeom>
            <a:avLst/>
            <a:gdLst/>
            <a:ahLst/>
            <a:cxnLst/>
            <a:rect r="r" b="b" t="t" l="l"/>
            <a:pathLst>
              <a:path h="3760231" w="7438360">
                <a:moveTo>
                  <a:pt x="0" y="0"/>
                </a:moveTo>
                <a:lnTo>
                  <a:pt x="7438360" y="0"/>
                </a:lnTo>
                <a:lnTo>
                  <a:pt x="7438360" y="3760231"/>
                </a:lnTo>
                <a:lnTo>
                  <a:pt x="0" y="3760231"/>
                </a:lnTo>
                <a:lnTo>
                  <a:pt x="0" y="0"/>
                </a:lnTo>
                <a:close/>
              </a:path>
            </a:pathLst>
          </a:custGeom>
          <a:blipFill>
            <a:blip r:embed="rId2"/>
            <a:stretch>
              <a:fillRect l="0" t="0" r="0" b="0"/>
            </a:stretch>
          </a:blipFill>
        </p:spPr>
      </p:sp>
      <p:sp>
        <p:nvSpPr>
          <p:cNvPr name="TextBox 8" id="8"/>
          <p:cNvSpPr txBox="true"/>
          <p:nvPr/>
        </p:nvSpPr>
        <p:spPr>
          <a:xfrm rot="0">
            <a:off x="2839372" y="6745254"/>
            <a:ext cx="5627688" cy="361950"/>
          </a:xfrm>
          <a:prstGeom prst="rect">
            <a:avLst/>
          </a:prstGeom>
        </p:spPr>
        <p:txBody>
          <a:bodyPr anchor="t" rtlCol="false" tIns="0" lIns="0" bIns="0" rIns="0">
            <a:spAutoFit/>
          </a:bodyPr>
          <a:lstStyle/>
          <a:p>
            <a:pPr algn="ctr">
              <a:lnSpc>
                <a:spcPts val="3000"/>
              </a:lnSpc>
              <a:spcBef>
                <a:spcPct val="0"/>
              </a:spcBef>
            </a:pPr>
            <a:r>
              <a:rPr lang="en-US" sz="2000">
                <a:solidFill>
                  <a:srgbClr val="000000"/>
                </a:solidFill>
                <a:latin typeface="Montserrat"/>
                <a:ea typeface="Montserrat"/>
                <a:cs typeface="Montserrat"/>
                <a:sym typeface="Montserrat"/>
              </a:rPr>
              <a:t>Schéma de principe d'un réseau                       </a:t>
            </a:r>
          </a:p>
        </p:txBody>
      </p:sp>
      <p:sp>
        <p:nvSpPr>
          <p:cNvPr name="TextBox 9" id="9"/>
          <p:cNvSpPr txBox="true"/>
          <p:nvPr/>
        </p:nvSpPr>
        <p:spPr>
          <a:xfrm rot="0">
            <a:off x="0" y="1472841"/>
            <a:ext cx="7177038" cy="361950"/>
          </a:xfrm>
          <a:prstGeom prst="rect">
            <a:avLst/>
          </a:prstGeom>
        </p:spPr>
        <p:txBody>
          <a:bodyPr anchor="t" rtlCol="false" tIns="0" lIns="0" bIns="0" rIns="0">
            <a:spAutoFit/>
          </a:bodyPr>
          <a:lstStyle/>
          <a:p>
            <a:pPr algn="ctr">
              <a:lnSpc>
                <a:spcPts val="3000"/>
              </a:lnSpc>
              <a:spcBef>
                <a:spcPct val="0"/>
              </a:spcBef>
            </a:pPr>
            <a:r>
              <a:rPr lang="en-US" b="true" sz="2000">
                <a:solidFill>
                  <a:srgbClr val="000000"/>
                </a:solidFill>
                <a:latin typeface="Montserrat Bold"/>
                <a:ea typeface="Montserrat Bold"/>
                <a:cs typeface="Montserrat Bold"/>
                <a:sym typeface="Montserrat Bold"/>
              </a:rPr>
              <a:t>Définition de réseaux de chaleur :    </a:t>
            </a:r>
            <a:r>
              <a:rPr lang="en-US" sz="2000">
                <a:solidFill>
                  <a:srgbClr val="005924"/>
                </a:solidFill>
                <a:latin typeface="Montserrat"/>
                <a:ea typeface="Montserrat"/>
                <a:cs typeface="Montserrat"/>
                <a:sym typeface="Montserrat"/>
              </a:rPr>
              <a:t>          </a:t>
            </a:r>
          </a:p>
        </p:txBody>
      </p:sp>
      <p:sp>
        <p:nvSpPr>
          <p:cNvPr name="TextBox 10" id="10"/>
          <p:cNvSpPr txBox="true"/>
          <p:nvPr/>
        </p:nvSpPr>
        <p:spPr>
          <a:xfrm rot="0">
            <a:off x="8467060" y="3405834"/>
            <a:ext cx="8379674" cy="2656290"/>
          </a:xfrm>
          <a:prstGeom prst="rect">
            <a:avLst/>
          </a:prstGeom>
        </p:spPr>
        <p:txBody>
          <a:bodyPr anchor="t" rtlCol="false" tIns="0" lIns="0" bIns="0" rIns="0">
            <a:spAutoFit/>
          </a:bodyPr>
          <a:lstStyle/>
          <a:p>
            <a:pPr algn="l" marL="504156" indent="-252078" lvl="1">
              <a:lnSpc>
                <a:spcPts val="3502"/>
              </a:lnSpc>
              <a:buFont typeface="Arial"/>
              <a:buChar char="•"/>
            </a:pPr>
            <a:r>
              <a:rPr lang="en-US" sz="2335">
                <a:solidFill>
                  <a:srgbClr val="000000"/>
                </a:solidFill>
                <a:latin typeface="Montserrat"/>
                <a:ea typeface="Montserrat"/>
                <a:cs typeface="Montserrat"/>
                <a:sym typeface="Montserrat"/>
              </a:rPr>
              <a:t>Production centralisée de chaleur (chaudières, cogéneration, géothermie, biomasse, etc.)   </a:t>
            </a:r>
          </a:p>
          <a:p>
            <a:pPr algn="l" marL="504156" indent="-252078" lvl="1">
              <a:lnSpc>
                <a:spcPts val="3502"/>
              </a:lnSpc>
              <a:buFont typeface="Arial"/>
              <a:buChar char="•"/>
            </a:pPr>
            <a:r>
              <a:rPr lang="en-US" sz="2335">
                <a:solidFill>
                  <a:srgbClr val="000000"/>
                </a:solidFill>
                <a:latin typeface="Montserrat"/>
                <a:ea typeface="Montserrat"/>
                <a:cs typeface="Montserrat"/>
                <a:sym typeface="Montserrat"/>
              </a:rPr>
              <a:t>Distribution via un réseau de canalisations isolées transportant de l’eau chaude ou de la vapeur</a:t>
            </a:r>
          </a:p>
          <a:p>
            <a:pPr algn="l" marL="504156" indent="-252078" lvl="1">
              <a:lnSpc>
                <a:spcPts val="3502"/>
              </a:lnSpc>
              <a:buFont typeface="Arial"/>
              <a:buChar char="•"/>
            </a:pPr>
            <a:r>
              <a:rPr lang="en-US" sz="2335">
                <a:solidFill>
                  <a:srgbClr val="000000"/>
                </a:solidFill>
                <a:latin typeface="Montserrat"/>
                <a:ea typeface="Montserrat"/>
                <a:cs typeface="Montserrat"/>
                <a:sym typeface="Montserrat"/>
              </a:rPr>
              <a:t>Alimentation de plusieurs bâtiments : logements, hôpitaux, écoles, industries, etc.   </a:t>
            </a:r>
          </a:p>
        </p:txBody>
      </p:sp>
      <p:grpSp>
        <p:nvGrpSpPr>
          <p:cNvPr name="Group 11" id="11"/>
          <p:cNvGrpSpPr/>
          <p:nvPr/>
        </p:nvGrpSpPr>
        <p:grpSpPr>
          <a:xfrm rot="0">
            <a:off x="8838715" y="8945760"/>
            <a:ext cx="9361480" cy="625079"/>
            <a:chOff x="0" y="0"/>
            <a:chExt cx="12481973" cy="833439"/>
          </a:xfrm>
        </p:grpSpPr>
        <p:grpSp>
          <p:nvGrpSpPr>
            <p:cNvPr name="Group 12" id="12"/>
            <p:cNvGrpSpPr/>
            <p:nvPr/>
          </p:nvGrpSpPr>
          <p:grpSpPr>
            <a:xfrm rot="0">
              <a:off x="0" y="0"/>
              <a:ext cx="833439" cy="833439"/>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06A87"/>
              </a:solidFill>
            </p:spPr>
          </p:sp>
          <p:sp>
            <p:nvSpPr>
              <p:cNvPr name="TextBox 14" id="14"/>
              <p:cNvSpPr txBox="true"/>
              <p:nvPr/>
            </p:nvSpPr>
            <p:spPr>
              <a:xfrm>
                <a:off x="76200" y="19050"/>
                <a:ext cx="660400" cy="717550"/>
              </a:xfrm>
              <a:prstGeom prst="rect">
                <a:avLst/>
              </a:prstGeom>
            </p:spPr>
            <p:txBody>
              <a:bodyPr anchor="ctr" rtlCol="false" tIns="50800" lIns="50800" bIns="50800" rIns="50800"/>
              <a:lstStyle/>
              <a:p>
                <a:pPr algn="ctr">
                  <a:lnSpc>
                    <a:spcPts val="3000"/>
                  </a:lnSpc>
                </a:pPr>
                <a:r>
                  <a:rPr lang="en-US" sz="2000">
                    <a:solidFill>
                      <a:srgbClr val="000000"/>
                    </a:solidFill>
                    <a:latin typeface="Montserrat"/>
                    <a:ea typeface="Montserrat"/>
                    <a:cs typeface="Montserrat"/>
                    <a:sym typeface="Montserrat"/>
                  </a:rPr>
                  <a:t>2</a:t>
                </a:r>
              </a:p>
            </p:txBody>
          </p:sp>
        </p:grpSp>
        <p:sp>
          <p:nvSpPr>
            <p:cNvPr name="TextBox 15" id="15"/>
            <p:cNvSpPr txBox="true"/>
            <p:nvPr/>
          </p:nvSpPr>
          <p:spPr>
            <a:xfrm rot="0">
              <a:off x="1258228" y="12224"/>
              <a:ext cx="11223746" cy="723266"/>
            </a:xfrm>
            <a:prstGeom prst="rect">
              <a:avLst/>
            </a:prstGeom>
          </p:spPr>
          <p:txBody>
            <a:bodyPr anchor="t" rtlCol="false" tIns="0" lIns="0" bIns="0" rIns="0">
              <a:spAutoFit/>
            </a:bodyPr>
            <a:lstStyle/>
            <a:p>
              <a:pPr algn="l">
                <a:lnSpc>
                  <a:spcPts val="4799"/>
                </a:lnSpc>
              </a:pPr>
            </a:p>
          </p:txBody>
        </p:sp>
      </p:grpSp>
      <p:sp>
        <p:nvSpPr>
          <p:cNvPr name="TextBox 16" id="16"/>
          <p:cNvSpPr txBox="true"/>
          <p:nvPr/>
        </p:nvSpPr>
        <p:spPr>
          <a:xfrm rot="-5400000">
            <a:off x="15147461" y="5959478"/>
            <a:ext cx="4627339" cy="460812"/>
          </a:xfrm>
          <a:prstGeom prst="rect">
            <a:avLst/>
          </a:prstGeom>
        </p:spPr>
        <p:txBody>
          <a:bodyPr anchor="t" rtlCol="false" tIns="0" lIns="0" bIns="0" rIns="0">
            <a:spAutoFit/>
          </a:bodyPr>
          <a:lstStyle/>
          <a:p>
            <a:pPr algn="l">
              <a:lnSpc>
                <a:spcPts val="3384"/>
              </a:lnSpc>
            </a:pPr>
            <a:r>
              <a:rPr lang="en-US" sz="2843" spc="730">
                <a:solidFill>
                  <a:srgbClr val="000000"/>
                </a:solidFill>
                <a:latin typeface="Poppins"/>
                <a:ea typeface="Poppins"/>
                <a:cs typeface="Poppins"/>
                <a:sym typeface="Poppins"/>
              </a:rPr>
              <a:t>2024 - 2025</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flipH="true">
            <a:off x="17484943" y="-3570335"/>
            <a:ext cx="0" cy="8713835"/>
          </a:xfrm>
          <a:prstGeom prst="line">
            <a:avLst/>
          </a:prstGeom>
          <a:ln cap="flat" w="19050">
            <a:solidFill>
              <a:srgbClr val="206A87"/>
            </a:solidFill>
            <a:prstDash val="solid"/>
            <a:headEnd type="none" len="sm" w="sm"/>
            <a:tailEnd type="none" len="sm" w="sm"/>
          </a:ln>
        </p:spPr>
      </p:sp>
      <p:grpSp>
        <p:nvGrpSpPr>
          <p:cNvPr name="Group 3" id="3"/>
          <p:cNvGrpSpPr/>
          <p:nvPr/>
        </p:nvGrpSpPr>
        <p:grpSpPr>
          <a:xfrm rot="0">
            <a:off x="-311656" y="-360688"/>
            <a:ext cx="623313" cy="10976146"/>
            <a:chOff x="0" y="0"/>
            <a:chExt cx="164165" cy="2890837"/>
          </a:xfrm>
        </p:grpSpPr>
        <p:sp>
          <p:nvSpPr>
            <p:cNvPr name="Freeform 4" id="4"/>
            <p:cNvSpPr/>
            <p:nvPr/>
          </p:nvSpPr>
          <p:spPr>
            <a:xfrm flipH="false" flipV="false" rot="0">
              <a:off x="0" y="0"/>
              <a:ext cx="164165" cy="2890837"/>
            </a:xfrm>
            <a:custGeom>
              <a:avLst/>
              <a:gdLst/>
              <a:ahLst/>
              <a:cxnLst/>
              <a:rect r="r" b="b" t="t" l="l"/>
              <a:pathLst>
                <a:path h="2890837" w="164165">
                  <a:moveTo>
                    <a:pt x="0" y="0"/>
                  </a:moveTo>
                  <a:lnTo>
                    <a:pt x="164165" y="0"/>
                  </a:lnTo>
                  <a:lnTo>
                    <a:pt x="164165" y="2890837"/>
                  </a:lnTo>
                  <a:lnTo>
                    <a:pt x="0" y="2890837"/>
                  </a:lnTo>
                  <a:close/>
                </a:path>
              </a:pathLst>
            </a:custGeom>
            <a:solidFill>
              <a:srgbClr val="206A87"/>
            </a:solidFill>
          </p:spPr>
        </p:sp>
        <p:sp>
          <p:nvSpPr>
            <p:cNvPr name="TextBox 5" id="5"/>
            <p:cNvSpPr txBox="true"/>
            <p:nvPr/>
          </p:nvSpPr>
          <p:spPr>
            <a:xfrm>
              <a:off x="0" y="-57150"/>
              <a:ext cx="164165" cy="2947987"/>
            </a:xfrm>
            <a:prstGeom prst="rect">
              <a:avLst/>
            </a:prstGeom>
          </p:spPr>
          <p:txBody>
            <a:bodyPr anchor="ctr" rtlCol="false" tIns="50800" lIns="50800" bIns="50800" rIns="50800"/>
            <a:lstStyle/>
            <a:p>
              <a:pPr algn="ctr">
                <a:lnSpc>
                  <a:spcPts val="2659"/>
                </a:lnSpc>
                <a:spcBef>
                  <a:spcPct val="0"/>
                </a:spcBef>
              </a:pPr>
            </a:p>
          </p:txBody>
        </p:sp>
      </p:grpSp>
      <p:sp>
        <p:nvSpPr>
          <p:cNvPr name="AutoShape 6" id="6"/>
          <p:cNvSpPr/>
          <p:nvPr/>
        </p:nvSpPr>
        <p:spPr>
          <a:xfrm flipV="true">
            <a:off x="2639388" y="4903811"/>
            <a:ext cx="12200989" cy="0"/>
          </a:xfrm>
          <a:prstGeom prst="line">
            <a:avLst/>
          </a:prstGeom>
          <a:ln cap="flat" w="38100">
            <a:solidFill>
              <a:srgbClr val="034022"/>
            </a:solidFill>
            <a:prstDash val="solid"/>
            <a:headEnd type="none" len="sm" w="sm"/>
            <a:tailEnd type="none" len="sm" w="sm"/>
          </a:ln>
        </p:spPr>
      </p:sp>
      <p:sp>
        <p:nvSpPr>
          <p:cNvPr name="AutoShape 7" id="7"/>
          <p:cNvSpPr/>
          <p:nvPr/>
        </p:nvSpPr>
        <p:spPr>
          <a:xfrm flipH="true">
            <a:off x="8917642" y="4362457"/>
            <a:ext cx="0" cy="560949"/>
          </a:xfrm>
          <a:prstGeom prst="line">
            <a:avLst/>
          </a:prstGeom>
          <a:ln cap="flat" w="38100">
            <a:solidFill>
              <a:srgbClr val="034022"/>
            </a:solidFill>
            <a:prstDash val="solid"/>
            <a:headEnd type="none" len="sm" w="sm"/>
            <a:tailEnd type="arrow" len="sm" w="med"/>
          </a:ln>
        </p:spPr>
      </p:sp>
      <p:sp>
        <p:nvSpPr>
          <p:cNvPr name="Freeform 8" id="8"/>
          <p:cNvSpPr/>
          <p:nvPr/>
        </p:nvSpPr>
        <p:spPr>
          <a:xfrm flipH="false" flipV="false" rot="0">
            <a:off x="2347995" y="3106806"/>
            <a:ext cx="3586717" cy="1273284"/>
          </a:xfrm>
          <a:custGeom>
            <a:avLst/>
            <a:gdLst/>
            <a:ahLst/>
            <a:cxnLst/>
            <a:rect r="r" b="b" t="t" l="l"/>
            <a:pathLst>
              <a:path h="1273284" w="3586717">
                <a:moveTo>
                  <a:pt x="0" y="0"/>
                </a:moveTo>
                <a:lnTo>
                  <a:pt x="3586716" y="0"/>
                </a:lnTo>
                <a:lnTo>
                  <a:pt x="3586716" y="1273285"/>
                </a:lnTo>
                <a:lnTo>
                  <a:pt x="0" y="1273285"/>
                </a:lnTo>
                <a:lnTo>
                  <a:pt x="0" y="0"/>
                </a:lnTo>
                <a:close/>
              </a:path>
            </a:pathLst>
          </a:custGeom>
          <a:blipFill>
            <a:blip r:embed="rId2"/>
            <a:stretch>
              <a:fillRect l="0" t="0" r="0" b="0"/>
            </a:stretch>
          </a:blipFill>
        </p:spPr>
      </p:sp>
      <p:sp>
        <p:nvSpPr>
          <p:cNvPr name="Freeform 9" id="9"/>
          <p:cNvSpPr/>
          <p:nvPr/>
        </p:nvSpPr>
        <p:spPr>
          <a:xfrm flipH="false" flipV="false" rot="0">
            <a:off x="11756241" y="2554006"/>
            <a:ext cx="2189467" cy="2069167"/>
          </a:xfrm>
          <a:custGeom>
            <a:avLst/>
            <a:gdLst/>
            <a:ahLst/>
            <a:cxnLst/>
            <a:rect r="r" b="b" t="t" l="l"/>
            <a:pathLst>
              <a:path h="2069167" w="2189467">
                <a:moveTo>
                  <a:pt x="0" y="0"/>
                </a:moveTo>
                <a:lnTo>
                  <a:pt x="2189468" y="0"/>
                </a:lnTo>
                <a:lnTo>
                  <a:pt x="2189468" y="2069167"/>
                </a:lnTo>
                <a:lnTo>
                  <a:pt x="0" y="2069167"/>
                </a:lnTo>
                <a:lnTo>
                  <a:pt x="0" y="0"/>
                </a:lnTo>
                <a:close/>
              </a:path>
            </a:pathLst>
          </a:custGeom>
          <a:blipFill>
            <a:blip r:embed="rId3"/>
            <a:stretch>
              <a:fillRect l="-85529" t="-32508" r="-96152" b="-91035"/>
            </a:stretch>
          </a:blipFill>
        </p:spPr>
      </p:sp>
      <p:grpSp>
        <p:nvGrpSpPr>
          <p:cNvPr name="Group 10" id="10"/>
          <p:cNvGrpSpPr/>
          <p:nvPr/>
        </p:nvGrpSpPr>
        <p:grpSpPr>
          <a:xfrm rot="0">
            <a:off x="7746355" y="3144606"/>
            <a:ext cx="2470970" cy="1235485"/>
            <a:chOff x="0" y="0"/>
            <a:chExt cx="812800" cy="406400"/>
          </a:xfrm>
        </p:grpSpPr>
        <p:sp>
          <p:nvSpPr>
            <p:cNvPr name="Freeform 11" id="11"/>
            <p:cNvSpPr/>
            <p:nvPr/>
          </p:nvSpPr>
          <p:spPr>
            <a:xfrm flipH="false" flipV="false" rot="0">
              <a:off x="0" y="0"/>
              <a:ext cx="812800" cy="406400"/>
            </a:xfrm>
            <a:custGeom>
              <a:avLst/>
              <a:gdLst/>
              <a:ahLst/>
              <a:cxnLst/>
              <a:rect r="r" b="b" t="t" l="l"/>
              <a:pathLst>
                <a:path h="406400" w="812800">
                  <a:moveTo>
                    <a:pt x="609600" y="0"/>
                  </a:moveTo>
                  <a:cubicBezTo>
                    <a:pt x="721824" y="0"/>
                    <a:pt x="812800" y="90976"/>
                    <a:pt x="812800" y="203200"/>
                  </a:cubicBezTo>
                  <a:cubicBezTo>
                    <a:pt x="812800" y="315424"/>
                    <a:pt x="721824" y="406400"/>
                    <a:pt x="609600" y="406400"/>
                  </a:cubicBezTo>
                  <a:lnTo>
                    <a:pt x="203200" y="406400"/>
                  </a:lnTo>
                  <a:cubicBezTo>
                    <a:pt x="90976" y="406400"/>
                    <a:pt x="0" y="315424"/>
                    <a:pt x="0" y="203200"/>
                  </a:cubicBezTo>
                  <a:cubicBezTo>
                    <a:pt x="0" y="90976"/>
                    <a:pt x="90976" y="0"/>
                    <a:pt x="203200" y="0"/>
                  </a:cubicBezTo>
                  <a:close/>
                </a:path>
              </a:pathLst>
            </a:custGeom>
            <a:solidFill>
              <a:srgbClr val="206A87"/>
            </a:solidFill>
          </p:spPr>
        </p:sp>
        <p:sp>
          <p:nvSpPr>
            <p:cNvPr name="TextBox 12" id="12"/>
            <p:cNvSpPr txBox="true"/>
            <p:nvPr/>
          </p:nvSpPr>
          <p:spPr>
            <a:xfrm>
              <a:off x="0" y="-57150"/>
              <a:ext cx="812800" cy="463550"/>
            </a:xfrm>
            <a:prstGeom prst="rect">
              <a:avLst/>
            </a:prstGeom>
          </p:spPr>
          <p:txBody>
            <a:bodyPr anchor="ctr" rtlCol="false" tIns="39565" lIns="39565" bIns="39565" rIns="39565"/>
            <a:lstStyle/>
            <a:p>
              <a:pPr algn="ctr">
                <a:lnSpc>
                  <a:spcPts val="3000"/>
                </a:lnSpc>
              </a:pPr>
              <a:r>
                <a:rPr lang="en-US" sz="2000">
                  <a:solidFill>
                    <a:srgbClr val="000000"/>
                  </a:solidFill>
                  <a:latin typeface="Montserrat"/>
                  <a:ea typeface="Montserrat"/>
                  <a:cs typeface="Montserrat"/>
                  <a:sym typeface="Montserrat"/>
                </a:rPr>
                <a:t>Sous-Station</a:t>
              </a:r>
            </a:p>
          </p:txBody>
        </p:sp>
      </p:grpSp>
      <p:sp>
        <p:nvSpPr>
          <p:cNvPr name="AutoShape 13" id="13"/>
          <p:cNvSpPr/>
          <p:nvPr/>
        </p:nvSpPr>
        <p:spPr>
          <a:xfrm>
            <a:off x="6174671" y="3762348"/>
            <a:ext cx="1331725" cy="0"/>
          </a:xfrm>
          <a:prstGeom prst="line">
            <a:avLst/>
          </a:prstGeom>
          <a:ln cap="flat" w="28575">
            <a:solidFill>
              <a:srgbClr val="000000"/>
            </a:solidFill>
            <a:prstDash val="solid"/>
            <a:headEnd type="none" len="sm" w="sm"/>
            <a:tailEnd type="triangle" len="med" w="lg"/>
          </a:ln>
        </p:spPr>
      </p:sp>
      <p:sp>
        <p:nvSpPr>
          <p:cNvPr name="AutoShape 14" id="14"/>
          <p:cNvSpPr/>
          <p:nvPr/>
        </p:nvSpPr>
        <p:spPr>
          <a:xfrm>
            <a:off x="10354468" y="3743449"/>
            <a:ext cx="1264631" cy="0"/>
          </a:xfrm>
          <a:prstGeom prst="line">
            <a:avLst/>
          </a:prstGeom>
          <a:ln cap="flat" w="28575">
            <a:solidFill>
              <a:srgbClr val="000000"/>
            </a:solidFill>
            <a:prstDash val="solid"/>
            <a:headEnd type="none" len="sm" w="sm"/>
            <a:tailEnd type="triangle" len="med" w="lg"/>
          </a:ln>
        </p:spPr>
      </p:sp>
      <p:sp>
        <p:nvSpPr>
          <p:cNvPr name="Freeform 15" id="15"/>
          <p:cNvSpPr/>
          <p:nvPr/>
        </p:nvSpPr>
        <p:spPr>
          <a:xfrm flipH="false" flipV="false" rot="0">
            <a:off x="1721385" y="5646281"/>
            <a:ext cx="1685890" cy="2160750"/>
          </a:xfrm>
          <a:custGeom>
            <a:avLst/>
            <a:gdLst/>
            <a:ahLst/>
            <a:cxnLst/>
            <a:rect r="r" b="b" t="t" l="l"/>
            <a:pathLst>
              <a:path h="2160750" w="1685890">
                <a:moveTo>
                  <a:pt x="0" y="0"/>
                </a:moveTo>
                <a:lnTo>
                  <a:pt x="1685890" y="0"/>
                </a:lnTo>
                <a:lnTo>
                  <a:pt x="1685890" y="2160750"/>
                </a:lnTo>
                <a:lnTo>
                  <a:pt x="0" y="2160750"/>
                </a:lnTo>
                <a:lnTo>
                  <a:pt x="0" y="0"/>
                </a:lnTo>
                <a:close/>
              </a:path>
            </a:pathLst>
          </a:custGeom>
          <a:blipFill>
            <a:blip r:embed="rId4"/>
            <a:stretch>
              <a:fillRect l="0" t="0" r="0" b="0"/>
            </a:stretch>
          </a:blipFill>
        </p:spPr>
      </p:sp>
      <p:sp>
        <p:nvSpPr>
          <p:cNvPr name="Freeform 16" id="16"/>
          <p:cNvSpPr/>
          <p:nvPr/>
        </p:nvSpPr>
        <p:spPr>
          <a:xfrm flipH="false" flipV="false" rot="0">
            <a:off x="11000605" y="5755658"/>
            <a:ext cx="2640711" cy="1760474"/>
          </a:xfrm>
          <a:custGeom>
            <a:avLst/>
            <a:gdLst/>
            <a:ahLst/>
            <a:cxnLst/>
            <a:rect r="r" b="b" t="t" l="l"/>
            <a:pathLst>
              <a:path h="1760474" w="2640711">
                <a:moveTo>
                  <a:pt x="0" y="0"/>
                </a:moveTo>
                <a:lnTo>
                  <a:pt x="2640711" y="0"/>
                </a:lnTo>
                <a:lnTo>
                  <a:pt x="2640711" y="1760475"/>
                </a:lnTo>
                <a:lnTo>
                  <a:pt x="0" y="1760475"/>
                </a:lnTo>
                <a:lnTo>
                  <a:pt x="0" y="0"/>
                </a:lnTo>
                <a:close/>
              </a:path>
            </a:pathLst>
          </a:custGeom>
          <a:blipFill>
            <a:blip r:embed="rId5"/>
            <a:stretch>
              <a:fillRect l="0" t="0" r="0" b="0"/>
            </a:stretch>
          </a:blipFill>
        </p:spPr>
      </p:sp>
      <p:sp>
        <p:nvSpPr>
          <p:cNvPr name="Freeform 17" id="17"/>
          <p:cNvSpPr/>
          <p:nvPr/>
        </p:nvSpPr>
        <p:spPr>
          <a:xfrm flipH="false" flipV="false" rot="0">
            <a:off x="4910619" y="5671116"/>
            <a:ext cx="2268806" cy="2268806"/>
          </a:xfrm>
          <a:custGeom>
            <a:avLst/>
            <a:gdLst/>
            <a:ahLst/>
            <a:cxnLst/>
            <a:rect r="r" b="b" t="t" l="l"/>
            <a:pathLst>
              <a:path h="2268806" w="2268806">
                <a:moveTo>
                  <a:pt x="0" y="0"/>
                </a:moveTo>
                <a:lnTo>
                  <a:pt x="2268807" y="0"/>
                </a:lnTo>
                <a:lnTo>
                  <a:pt x="2268807" y="2268807"/>
                </a:lnTo>
                <a:lnTo>
                  <a:pt x="0" y="2268807"/>
                </a:lnTo>
                <a:lnTo>
                  <a:pt x="0" y="0"/>
                </a:lnTo>
                <a:close/>
              </a:path>
            </a:pathLst>
          </a:custGeom>
          <a:blipFill>
            <a:blip r:embed="rId6"/>
            <a:stretch>
              <a:fillRect l="0" t="0" r="0" b="0"/>
            </a:stretch>
          </a:blipFill>
        </p:spPr>
      </p:sp>
      <p:sp>
        <p:nvSpPr>
          <p:cNvPr name="Freeform 18" id="18"/>
          <p:cNvSpPr/>
          <p:nvPr/>
        </p:nvSpPr>
        <p:spPr>
          <a:xfrm flipH="false" flipV="false" rot="0">
            <a:off x="7835129" y="5734924"/>
            <a:ext cx="1755776" cy="2141191"/>
          </a:xfrm>
          <a:custGeom>
            <a:avLst/>
            <a:gdLst/>
            <a:ahLst/>
            <a:cxnLst/>
            <a:rect r="r" b="b" t="t" l="l"/>
            <a:pathLst>
              <a:path h="2141191" w="1755776">
                <a:moveTo>
                  <a:pt x="0" y="0"/>
                </a:moveTo>
                <a:lnTo>
                  <a:pt x="1755776" y="0"/>
                </a:lnTo>
                <a:lnTo>
                  <a:pt x="1755776" y="2141191"/>
                </a:lnTo>
                <a:lnTo>
                  <a:pt x="0" y="2141191"/>
                </a:lnTo>
                <a:lnTo>
                  <a:pt x="0" y="0"/>
                </a:lnTo>
                <a:close/>
              </a:path>
            </a:pathLst>
          </a:custGeom>
          <a:blipFill>
            <a:blip r:embed="rId7"/>
            <a:stretch>
              <a:fillRect l="0" t="0" r="0" b="0"/>
            </a:stretch>
          </a:blipFill>
        </p:spPr>
      </p:sp>
      <p:sp>
        <p:nvSpPr>
          <p:cNvPr name="AutoShape 19" id="19"/>
          <p:cNvSpPr/>
          <p:nvPr/>
        </p:nvSpPr>
        <p:spPr>
          <a:xfrm flipH="true">
            <a:off x="12167041" y="4903811"/>
            <a:ext cx="0" cy="560949"/>
          </a:xfrm>
          <a:prstGeom prst="line">
            <a:avLst/>
          </a:prstGeom>
          <a:ln cap="flat" w="38100">
            <a:solidFill>
              <a:srgbClr val="034022"/>
            </a:solidFill>
            <a:prstDash val="solid"/>
            <a:headEnd type="none" len="sm" w="sm"/>
            <a:tailEnd type="arrow" len="sm" w="med"/>
          </a:ln>
        </p:spPr>
      </p:sp>
      <p:sp>
        <p:nvSpPr>
          <p:cNvPr name="AutoShape 20" id="20"/>
          <p:cNvSpPr/>
          <p:nvPr/>
        </p:nvSpPr>
        <p:spPr>
          <a:xfrm>
            <a:off x="2639388" y="4903811"/>
            <a:ext cx="0" cy="584477"/>
          </a:xfrm>
          <a:prstGeom prst="line">
            <a:avLst/>
          </a:prstGeom>
          <a:ln cap="flat" w="38100">
            <a:solidFill>
              <a:srgbClr val="034022"/>
            </a:solidFill>
            <a:prstDash val="solid"/>
            <a:headEnd type="none" len="sm" w="sm"/>
            <a:tailEnd type="arrow" len="sm" w="med"/>
          </a:ln>
        </p:spPr>
      </p:sp>
      <p:sp>
        <p:nvSpPr>
          <p:cNvPr name="AutoShape 21" id="21"/>
          <p:cNvSpPr/>
          <p:nvPr/>
        </p:nvSpPr>
        <p:spPr>
          <a:xfrm flipH="true">
            <a:off x="8917642" y="4923407"/>
            <a:ext cx="0" cy="560949"/>
          </a:xfrm>
          <a:prstGeom prst="line">
            <a:avLst/>
          </a:prstGeom>
          <a:ln cap="flat" w="38100">
            <a:solidFill>
              <a:srgbClr val="034022"/>
            </a:solidFill>
            <a:prstDash val="solid"/>
            <a:headEnd type="none" len="sm" w="sm"/>
            <a:tailEnd type="arrow" len="sm" w="med"/>
          </a:ln>
        </p:spPr>
      </p:sp>
      <p:sp>
        <p:nvSpPr>
          <p:cNvPr name="AutoShape 22" id="22"/>
          <p:cNvSpPr/>
          <p:nvPr/>
        </p:nvSpPr>
        <p:spPr>
          <a:xfrm flipH="true">
            <a:off x="6019094" y="4943002"/>
            <a:ext cx="0" cy="560949"/>
          </a:xfrm>
          <a:prstGeom prst="line">
            <a:avLst/>
          </a:prstGeom>
          <a:ln cap="flat" w="38100">
            <a:solidFill>
              <a:srgbClr val="034022"/>
            </a:solidFill>
            <a:prstDash val="solid"/>
            <a:headEnd type="none" len="sm" w="sm"/>
            <a:tailEnd type="arrow" len="sm" w="med"/>
          </a:ln>
        </p:spPr>
      </p:sp>
      <p:grpSp>
        <p:nvGrpSpPr>
          <p:cNvPr name="Group 23" id="23"/>
          <p:cNvGrpSpPr/>
          <p:nvPr/>
        </p:nvGrpSpPr>
        <p:grpSpPr>
          <a:xfrm rot="0">
            <a:off x="8713017" y="9008847"/>
            <a:ext cx="9361480" cy="625079"/>
            <a:chOff x="0" y="0"/>
            <a:chExt cx="12481973" cy="833439"/>
          </a:xfrm>
        </p:grpSpPr>
        <p:grpSp>
          <p:nvGrpSpPr>
            <p:cNvPr name="Group 24" id="24"/>
            <p:cNvGrpSpPr/>
            <p:nvPr/>
          </p:nvGrpSpPr>
          <p:grpSpPr>
            <a:xfrm rot="0">
              <a:off x="0" y="0"/>
              <a:ext cx="833439" cy="833439"/>
              <a:chOff x="0" y="0"/>
              <a:chExt cx="812800" cy="812800"/>
            </a:xfrm>
          </p:grpSpPr>
          <p:sp>
            <p:nvSpPr>
              <p:cNvPr name="Freeform 25" id="2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06A87"/>
              </a:solidFill>
            </p:spPr>
          </p:sp>
          <p:sp>
            <p:nvSpPr>
              <p:cNvPr name="TextBox 26" id="26"/>
              <p:cNvSpPr txBox="true"/>
              <p:nvPr/>
            </p:nvSpPr>
            <p:spPr>
              <a:xfrm>
                <a:off x="76200" y="19050"/>
                <a:ext cx="660400" cy="717550"/>
              </a:xfrm>
              <a:prstGeom prst="rect">
                <a:avLst/>
              </a:prstGeom>
            </p:spPr>
            <p:txBody>
              <a:bodyPr anchor="ctr" rtlCol="false" tIns="50800" lIns="50800" bIns="50800" rIns="50800"/>
              <a:lstStyle/>
              <a:p>
                <a:pPr algn="ctr">
                  <a:lnSpc>
                    <a:spcPts val="3000"/>
                  </a:lnSpc>
                </a:pPr>
                <a:r>
                  <a:rPr lang="en-US" sz="2000">
                    <a:solidFill>
                      <a:srgbClr val="000000"/>
                    </a:solidFill>
                    <a:latin typeface="Montserrat"/>
                    <a:ea typeface="Montserrat"/>
                    <a:cs typeface="Montserrat"/>
                    <a:sym typeface="Montserrat"/>
                  </a:rPr>
                  <a:t>3</a:t>
                </a:r>
              </a:p>
            </p:txBody>
          </p:sp>
        </p:grpSp>
        <p:sp>
          <p:nvSpPr>
            <p:cNvPr name="TextBox 27" id="27"/>
            <p:cNvSpPr txBox="true"/>
            <p:nvPr/>
          </p:nvSpPr>
          <p:spPr>
            <a:xfrm rot="0">
              <a:off x="1258228" y="12224"/>
              <a:ext cx="11223746" cy="723266"/>
            </a:xfrm>
            <a:prstGeom prst="rect">
              <a:avLst/>
            </a:prstGeom>
          </p:spPr>
          <p:txBody>
            <a:bodyPr anchor="t" rtlCol="false" tIns="0" lIns="0" bIns="0" rIns="0">
              <a:spAutoFit/>
            </a:bodyPr>
            <a:lstStyle/>
            <a:p>
              <a:pPr algn="l">
                <a:lnSpc>
                  <a:spcPts val="4799"/>
                </a:lnSpc>
              </a:pPr>
            </a:p>
          </p:txBody>
        </p:sp>
      </p:grpSp>
      <p:sp>
        <p:nvSpPr>
          <p:cNvPr name="Freeform 28" id="28"/>
          <p:cNvSpPr/>
          <p:nvPr/>
        </p:nvSpPr>
        <p:spPr>
          <a:xfrm flipH="false" flipV="false" rot="0">
            <a:off x="13994288" y="5574734"/>
            <a:ext cx="1941398" cy="1941398"/>
          </a:xfrm>
          <a:custGeom>
            <a:avLst/>
            <a:gdLst/>
            <a:ahLst/>
            <a:cxnLst/>
            <a:rect r="r" b="b" t="t" l="l"/>
            <a:pathLst>
              <a:path h="1941398" w="1941398">
                <a:moveTo>
                  <a:pt x="0" y="0"/>
                </a:moveTo>
                <a:lnTo>
                  <a:pt x="1941398" y="0"/>
                </a:lnTo>
                <a:lnTo>
                  <a:pt x="1941398" y="1941399"/>
                </a:lnTo>
                <a:lnTo>
                  <a:pt x="0" y="1941399"/>
                </a:lnTo>
                <a:lnTo>
                  <a:pt x="0" y="0"/>
                </a:lnTo>
                <a:close/>
              </a:path>
            </a:pathLst>
          </a:custGeom>
          <a:blipFill>
            <a:blip r:embed="rId8"/>
            <a:stretch>
              <a:fillRect l="0" t="0" r="0" b="0"/>
            </a:stretch>
          </a:blipFill>
        </p:spPr>
      </p:sp>
      <p:sp>
        <p:nvSpPr>
          <p:cNvPr name="TextBox 29" id="29"/>
          <p:cNvSpPr txBox="true"/>
          <p:nvPr/>
        </p:nvSpPr>
        <p:spPr>
          <a:xfrm rot="0">
            <a:off x="945263" y="1618703"/>
            <a:ext cx="6914935" cy="470535"/>
          </a:xfrm>
          <a:prstGeom prst="rect">
            <a:avLst/>
          </a:prstGeom>
        </p:spPr>
        <p:txBody>
          <a:bodyPr anchor="t" rtlCol="false" tIns="0" lIns="0" bIns="0" rIns="0">
            <a:spAutoFit/>
          </a:bodyPr>
          <a:lstStyle/>
          <a:p>
            <a:pPr algn="l">
              <a:lnSpc>
                <a:spcPts val="3569"/>
              </a:lnSpc>
              <a:spcBef>
                <a:spcPct val="0"/>
              </a:spcBef>
            </a:pPr>
            <a:r>
              <a:rPr lang="en-US" b="true" sz="3000">
                <a:solidFill>
                  <a:srgbClr val="000000"/>
                </a:solidFill>
                <a:latin typeface="Poppins Bold"/>
                <a:ea typeface="Poppins Bold"/>
                <a:cs typeface="Poppins Bold"/>
                <a:sym typeface="Poppins Bold"/>
              </a:rPr>
              <a:t>Sous-station et ses composantes :</a:t>
            </a:r>
          </a:p>
        </p:txBody>
      </p:sp>
      <p:sp>
        <p:nvSpPr>
          <p:cNvPr name="TextBox 30" id="30"/>
          <p:cNvSpPr txBox="true"/>
          <p:nvPr/>
        </p:nvSpPr>
        <p:spPr>
          <a:xfrm rot="0">
            <a:off x="-393960" y="7749881"/>
            <a:ext cx="6011420" cy="322934"/>
          </a:xfrm>
          <a:prstGeom prst="rect">
            <a:avLst/>
          </a:prstGeom>
        </p:spPr>
        <p:txBody>
          <a:bodyPr anchor="t" rtlCol="false" tIns="0" lIns="0" bIns="0" rIns="0">
            <a:spAutoFit/>
          </a:bodyPr>
          <a:lstStyle/>
          <a:p>
            <a:pPr algn="ctr">
              <a:lnSpc>
                <a:spcPts val="2615"/>
              </a:lnSpc>
              <a:spcBef>
                <a:spcPct val="0"/>
              </a:spcBef>
            </a:pPr>
            <a:r>
              <a:rPr lang="en-US" sz="1743">
                <a:solidFill>
                  <a:srgbClr val="000000"/>
                </a:solidFill>
                <a:latin typeface="Montserrat"/>
                <a:ea typeface="Montserrat"/>
                <a:cs typeface="Montserrat"/>
                <a:sym typeface="Montserrat"/>
              </a:rPr>
              <a:t>échangeur de chaleur </a:t>
            </a:r>
          </a:p>
        </p:txBody>
      </p:sp>
      <p:sp>
        <p:nvSpPr>
          <p:cNvPr name="TextBox 31" id="31"/>
          <p:cNvSpPr txBox="true"/>
          <p:nvPr/>
        </p:nvSpPr>
        <p:spPr>
          <a:xfrm rot="0">
            <a:off x="3032434" y="7749881"/>
            <a:ext cx="6011420" cy="322934"/>
          </a:xfrm>
          <a:prstGeom prst="rect">
            <a:avLst/>
          </a:prstGeom>
        </p:spPr>
        <p:txBody>
          <a:bodyPr anchor="t" rtlCol="false" tIns="0" lIns="0" bIns="0" rIns="0">
            <a:spAutoFit/>
          </a:bodyPr>
          <a:lstStyle/>
          <a:p>
            <a:pPr algn="ctr">
              <a:lnSpc>
                <a:spcPts val="2615"/>
              </a:lnSpc>
              <a:spcBef>
                <a:spcPct val="0"/>
              </a:spcBef>
            </a:pPr>
            <a:r>
              <a:rPr lang="en-US" sz="1743">
                <a:solidFill>
                  <a:srgbClr val="000000"/>
                </a:solidFill>
                <a:latin typeface="Montserrat"/>
                <a:ea typeface="Montserrat"/>
                <a:cs typeface="Montserrat"/>
                <a:sym typeface="Montserrat"/>
              </a:rPr>
              <a:t>Ballon de stockage</a:t>
            </a:r>
          </a:p>
        </p:txBody>
      </p:sp>
      <p:sp>
        <p:nvSpPr>
          <p:cNvPr name="TextBox 32" id="32"/>
          <p:cNvSpPr txBox="true"/>
          <p:nvPr/>
        </p:nvSpPr>
        <p:spPr>
          <a:xfrm rot="0">
            <a:off x="6174671" y="7749881"/>
            <a:ext cx="6011420" cy="322934"/>
          </a:xfrm>
          <a:prstGeom prst="rect">
            <a:avLst/>
          </a:prstGeom>
        </p:spPr>
        <p:txBody>
          <a:bodyPr anchor="t" rtlCol="false" tIns="0" lIns="0" bIns="0" rIns="0">
            <a:spAutoFit/>
          </a:bodyPr>
          <a:lstStyle/>
          <a:p>
            <a:pPr algn="ctr">
              <a:lnSpc>
                <a:spcPts val="2615"/>
              </a:lnSpc>
              <a:spcBef>
                <a:spcPct val="0"/>
              </a:spcBef>
            </a:pPr>
            <a:r>
              <a:rPr lang="en-US" sz="1743">
                <a:solidFill>
                  <a:srgbClr val="000000"/>
                </a:solidFill>
                <a:latin typeface="Montserrat"/>
                <a:ea typeface="Montserrat"/>
                <a:cs typeface="Montserrat"/>
                <a:sym typeface="Montserrat"/>
              </a:rPr>
              <a:t>Vannne à 3 voies</a:t>
            </a:r>
          </a:p>
        </p:txBody>
      </p:sp>
      <p:sp>
        <p:nvSpPr>
          <p:cNvPr name="TextBox 33" id="33"/>
          <p:cNvSpPr txBox="true"/>
          <p:nvPr/>
        </p:nvSpPr>
        <p:spPr>
          <a:xfrm rot="0">
            <a:off x="9213653" y="7749881"/>
            <a:ext cx="6011420" cy="322934"/>
          </a:xfrm>
          <a:prstGeom prst="rect">
            <a:avLst/>
          </a:prstGeom>
        </p:spPr>
        <p:txBody>
          <a:bodyPr anchor="t" rtlCol="false" tIns="0" lIns="0" bIns="0" rIns="0">
            <a:spAutoFit/>
          </a:bodyPr>
          <a:lstStyle/>
          <a:p>
            <a:pPr algn="ctr">
              <a:lnSpc>
                <a:spcPts val="2615"/>
              </a:lnSpc>
              <a:spcBef>
                <a:spcPct val="0"/>
              </a:spcBef>
            </a:pPr>
            <a:r>
              <a:rPr lang="en-US" sz="1743">
                <a:solidFill>
                  <a:srgbClr val="000000"/>
                </a:solidFill>
                <a:latin typeface="Montserrat"/>
                <a:ea typeface="Montserrat"/>
                <a:cs typeface="Montserrat"/>
                <a:sym typeface="Montserrat"/>
              </a:rPr>
              <a:t>des conduites</a:t>
            </a:r>
          </a:p>
        </p:txBody>
      </p:sp>
      <p:sp>
        <p:nvSpPr>
          <p:cNvPr name="TextBox 34" id="34"/>
          <p:cNvSpPr txBox="true"/>
          <p:nvPr/>
        </p:nvSpPr>
        <p:spPr>
          <a:xfrm rot="-5400000">
            <a:off x="15147461" y="6445722"/>
            <a:ext cx="4627339" cy="460812"/>
          </a:xfrm>
          <a:prstGeom prst="rect">
            <a:avLst/>
          </a:prstGeom>
        </p:spPr>
        <p:txBody>
          <a:bodyPr anchor="t" rtlCol="false" tIns="0" lIns="0" bIns="0" rIns="0">
            <a:spAutoFit/>
          </a:bodyPr>
          <a:lstStyle/>
          <a:p>
            <a:pPr algn="l">
              <a:lnSpc>
                <a:spcPts val="3384"/>
              </a:lnSpc>
            </a:pPr>
            <a:r>
              <a:rPr lang="en-US" sz="2843" spc="730">
                <a:solidFill>
                  <a:srgbClr val="000000"/>
                </a:solidFill>
                <a:latin typeface="Poppins"/>
                <a:ea typeface="Poppins"/>
                <a:cs typeface="Poppins"/>
                <a:sym typeface="Poppins"/>
              </a:rPr>
              <a:t>2024 - 2025</a:t>
            </a:r>
          </a:p>
        </p:txBody>
      </p:sp>
      <p:sp>
        <p:nvSpPr>
          <p:cNvPr name="TextBox 35" id="35"/>
          <p:cNvSpPr txBox="true"/>
          <p:nvPr/>
        </p:nvSpPr>
        <p:spPr>
          <a:xfrm rot="0">
            <a:off x="12063077" y="7754258"/>
            <a:ext cx="6011420" cy="322934"/>
          </a:xfrm>
          <a:prstGeom prst="rect">
            <a:avLst/>
          </a:prstGeom>
        </p:spPr>
        <p:txBody>
          <a:bodyPr anchor="t" rtlCol="false" tIns="0" lIns="0" bIns="0" rIns="0">
            <a:spAutoFit/>
          </a:bodyPr>
          <a:lstStyle/>
          <a:p>
            <a:pPr algn="ctr">
              <a:lnSpc>
                <a:spcPts val="2615"/>
              </a:lnSpc>
              <a:spcBef>
                <a:spcPct val="0"/>
              </a:spcBef>
            </a:pPr>
            <a:r>
              <a:rPr lang="en-US" sz="1743">
                <a:solidFill>
                  <a:srgbClr val="000000"/>
                </a:solidFill>
                <a:latin typeface="Montserrat"/>
                <a:ea typeface="Montserrat"/>
                <a:cs typeface="Montserrat"/>
                <a:sym typeface="Montserrat"/>
              </a:rPr>
              <a:t>Pompe de circulation</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17484943" y="-1874195"/>
            <a:ext cx="0" cy="6492240"/>
          </a:xfrm>
          <a:prstGeom prst="line">
            <a:avLst/>
          </a:prstGeom>
          <a:ln cap="flat" w="19050">
            <a:solidFill>
              <a:srgbClr val="206A87"/>
            </a:solidFill>
            <a:prstDash val="solid"/>
            <a:headEnd type="none" len="sm" w="sm"/>
            <a:tailEnd type="none" len="sm" w="sm"/>
          </a:ln>
        </p:spPr>
      </p:sp>
      <p:grpSp>
        <p:nvGrpSpPr>
          <p:cNvPr name="Group 3" id="3"/>
          <p:cNvGrpSpPr/>
          <p:nvPr/>
        </p:nvGrpSpPr>
        <p:grpSpPr>
          <a:xfrm rot="5400000">
            <a:off x="9052958" y="-9595034"/>
            <a:ext cx="558986" cy="19190069"/>
            <a:chOff x="0" y="0"/>
            <a:chExt cx="147223" cy="5054174"/>
          </a:xfrm>
        </p:grpSpPr>
        <p:sp>
          <p:nvSpPr>
            <p:cNvPr name="Freeform 4" id="4"/>
            <p:cNvSpPr/>
            <p:nvPr/>
          </p:nvSpPr>
          <p:spPr>
            <a:xfrm flipH="false" flipV="false" rot="0">
              <a:off x="0" y="0"/>
              <a:ext cx="147223" cy="5054174"/>
            </a:xfrm>
            <a:custGeom>
              <a:avLst/>
              <a:gdLst/>
              <a:ahLst/>
              <a:cxnLst/>
              <a:rect r="r" b="b" t="t" l="l"/>
              <a:pathLst>
                <a:path h="5054174" w="147223">
                  <a:moveTo>
                    <a:pt x="0" y="0"/>
                  </a:moveTo>
                  <a:lnTo>
                    <a:pt x="147223" y="0"/>
                  </a:lnTo>
                  <a:lnTo>
                    <a:pt x="147223" y="5054174"/>
                  </a:lnTo>
                  <a:lnTo>
                    <a:pt x="0" y="5054174"/>
                  </a:lnTo>
                  <a:close/>
                </a:path>
              </a:pathLst>
            </a:custGeom>
            <a:solidFill>
              <a:srgbClr val="206A87"/>
            </a:solidFill>
          </p:spPr>
        </p:sp>
        <p:sp>
          <p:nvSpPr>
            <p:cNvPr name="TextBox 5" id="5"/>
            <p:cNvSpPr txBox="true"/>
            <p:nvPr/>
          </p:nvSpPr>
          <p:spPr>
            <a:xfrm>
              <a:off x="0" y="-57150"/>
              <a:ext cx="147223" cy="5111324"/>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1611755" y="2080673"/>
            <a:ext cx="7275070" cy="7209259"/>
          </a:xfrm>
          <a:custGeom>
            <a:avLst/>
            <a:gdLst/>
            <a:ahLst/>
            <a:cxnLst/>
            <a:rect r="r" b="b" t="t" l="l"/>
            <a:pathLst>
              <a:path h="7209259" w="7275070">
                <a:moveTo>
                  <a:pt x="0" y="0"/>
                </a:moveTo>
                <a:lnTo>
                  <a:pt x="7275070" y="0"/>
                </a:lnTo>
                <a:lnTo>
                  <a:pt x="7275070" y="7209259"/>
                </a:lnTo>
                <a:lnTo>
                  <a:pt x="0" y="7209259"/>
                </a:lnTo>
                <a:lnTo>
                  <a:pt x="0" y="0"/>
                </a:lnTo>
                <a:close/>
              </a:path>
            </a:pathLst>
          </a:custGeom>
          <a:blipFill>
            <a:blip r:embed="rId2"/>
            <a:stretch>
              <a:fillRect l="-1535" t="0" r="-1535" b="0"/>
            </a:stretch>
          </a:blipFill>
        </p:spPr>
      </p:sp>
      <p:sp>
        <p:nvSpPr>
          <p:cNvPr name="TextBox 7" id="7"/>
          <p:cNvSpPr txBox="true"/>
          <p:nvPr/>
        </p:nvSpPr>
        <p:spPr>
          <a:xfrm rot="0">
            <a:off x="1324448" y="1340893"/>
            <a:ext cx="15934852" cy="457200"/>
          </a:xfrm>
          <a:prstGeom prst="rect">
            <a:avLst/>
          </a:prstGeom>
        </p:spPr>
        <p:txBody>
          <a:bodyPr anchor="t" rtlCol="false" tIns="0" lIns="0" bIns="0" rIns="0">
            <a:spAutoFit/>
          </a:bodyPr>
          <a:lstStyle/>
          <a:p>
            <a:pPr algn="l" marL="0" indent="0" lvl="0">
              <a:lnSpc>
                <a:spcPts val="3600"/>
              </a:lnSpc>
            </a:pPr>
          </a:p>
        </p:txBody>
      </p:sp>
      <p:sp>
        <p:nvSpPr>
          <p:cNvPr name="TextBox 8" id="8"/>
          <p:cNvSpPr txBox="true"/>
          <p:nvPr/>
        </p:nvSpPr>
        <p:spPr>
          <a:xfrm rot="0">
            <a:off x="593238" y="1197487"/>
            <a:ext cx="6325772" cy="361950"/>
          </a:xfrm>
          <a:prstGeom prst="rect">
            <a:avLst/>
          </a:prstGeom>
        </p:spPr>
        <p:txBody>
          <a:bodyPr anchor="t" rtlCol="false" tIns="0" lIns="0" bIns="0" rIns="0">
            <a:spAutoFit/>
          </a:bodyPr>
          <a:lstStyle/>
          <a:p>
            <a:pPr algn="ctr">
              <a:lnSpc>
                <a:spcPts val="3000"/>
              </a:lnSpc>
              <a:spcBef>
                <a:spcPct val="0"/>
              </a:spcBef>
            </a:pPr>
            <a:r>
              <a:rPr lang="en-US" b="true" sz="2000">
                <a:solidFill>
                  <a:srgbClr val="000000"/>
                </a:solidFill>
                <a:latin typeface="Montserrat Bold"/>
                <a:ea typeface="Montserrat Bold"/>
                <a:cs typeface="Montserrat Bold"/>
                <a:sym typeface="Montserrat Bold"/>
              </a:rPr>
              <a:t>Les 4 architectures de sous station : </a:t>
            </a:r>
          </a:p>
        </p:txBody>
      </p:sp>
      <p:sp>
        <p:nvSpPr>
          <p:cNvPr name="TextBox 9" id="9"/>
          <p:cNvSpPr txBox="true"/>
          <p:nvPr/>
        </p:nvSpPr>
        <p:spPr>
          <a:xfrm rot="0">
            <a:off x="1324448" y="8927982"/>
            <a:ext cx="6325772" cy="361950"/>
          </a:xfrm>
          <a:prstGeom prst="rect">
            <a:avLst/>
          </a:prstGeom>
        </p:spPr>
        <p:txBody>
          <a:bodyPr anchor="t" rtlCol="false" tIns="0" lIns="0" bIns="0" rIns="0">
            <a:spAutoFit/>
          </a:bodyPr>
          <a:lstStyle/>
          <a:p>
            <a:pPr algn="ctr">
              <a:lnSpc>
                <a:spcPts val="3000"/>
              </a:lnSpc>
              <a:spcBef>
                <a:spcPct val="0"/>
              </a:spcBef>
            </a:pPr>
            <a:r>
              <a:rPr lang="en-US" sz="2000">
                <a:solidFill>
                  <a:srgbClr val="000000"/>
                </a:solidFill>
                <a:latin typeface="Montserrat"/>
                <a:ea typeface="Montserrat"/>
                <a:cs typeface="Montserrat"/>
                <a:sym typeface="Montserrat"/>
              </a:rPr>
              <a:t>Chauffage seul </a:t>
            </a:r>
          </a:p>
        </p:txBody>
      </p:sp>
      <p:sp>
        <p:nvSpPr>
          <p:cNvPr name="TextBox 10" id="10"/>
          <p:cNvSpPr txBox="true"/>
          <p:nvPr/>
        </p:nvSpPr>
        <p:spPr>
          <a:xfrm rot="0">
            <a:off x="8045090" y="3589802"/>
            <a:ext cx="6325772" cy="361950"/>
          </a:xfrm>
          <a:prstGeom prst="rect">
            <a:avLst/>
          </a:prstGeom>
        </p:spPr>
        <p:txBody>
          <a:bodyPr anchor="t" rtlCol="false" tIns="0" lIns="0" bIns="0" rIns="0">
            <a:spAutoFit/>
          </a:bodyPr>
          <a:lstStyle/>
          <a:p>
            <a:pPr algn="ctr">
              <a:lnSpc>
                <a:spcPts val="3000"/>
              </a:lnSpc>
              <a:spcBef>
                <a:spcPct val="0"/>
              </a:spcBef>
            </a:pPr>
            <a:r>
              <a:rPr lang="en-US" b="true" sz="2000">
                <a:solidFill>
                  <a:srgbClr val="000000"/>
                </a:solidFill>
                <a:latin typeface="Montserrat Bold"/>
                <a:ea typeface="Montserrat Bold"/>
                <a:cs typeface="Montserrat Bold"/>
                <a:sym typeface="Montserrat Bold"/>
              </a:rPr>
              <a:t>Avantages : </a:t>
            </a:r>
          </a:p>
        </p:txBody>
      </p:sp>
      <p:sp>
        <p:nvSpPr>
          <p:cNvPr name="TextBox 11" id="11"/>
          <p:cNvSpPr txBox="true"/>
          <p:nvPr/>
        </p:nvSpPr>
        <p:spPr>
          <a:xfrm rot="0">
            <a:off x="10311907" y="4132727"/>
            <a:ext cx="6325772" cy="1504950"/>
          </a:xfrm>
          <a:prstGeom prst="rect">
            <a:avLst/>
          </a:prstGeom>
        </p:spPr>
        <p:txBody>
          <a:bodyPr anchor="t" rtlCol="false" tIns="0" lIns="0" bIns="0" rIns="0">
            <a:spAutoFit/>
          </a:bodyPr>
          <a:lstStyle/>
          <a:p>
            <a:pPr algn="l" marL="431801" indent="-215900" lvl="1">
              <a:lnSpc>
                <a:spcPts val="3000"/>
              </a:lnSpc>
              <a:buFont typeface="Arial"/>
              <a:buChar char="•"/>
            </a:pPr>
            <a:r>
              <a:rPr lang="en-US" sz="2000">
                <a:solidFill>
                  <a:srgbClr val="000000"/>
                </a:solidFill>
                <a:latin typeface="Montserrat"/>
                <a:ea typeface="Montserrat"/>
                <a:cs typeface="Montserrat"/>
                <a:sym typeface="Montserrat"/>
              </a:rPr>
              <a:t>simplicité</a:t>
            </a:r>
          </a:p>
          <a:p>
            <a:pPr algn="l" marL="431801" indent="-215900" lvl="1">
              <a:lnSpc>
                <a:spcPts val="3000"/>
              </a:lnSpc>
              <a:buFont typeface="Arial"/>
              <a:buChar char="•"/>
            </a:pPr>
            <a:r>
              <a:rPr lang="en-US" sz="2000">
                <a:solidFill>
                  <a:srgbClr val="000000"/>
                </a:solidFill>
                <a:latin typeface="Montserrat"/>
                <a:ea typeface="Montserrat"/>
                <a:cs typeface="Montserrat"/>
                <a:sym typeface="Montserrat"/>
              </a:rPr>
              <a:t>faible coût</a:t>
            </a:r>
          </a:p>
          <a:p>
            <a:pPr algn="l" marL="431801" indent="-215900" lvl="1">
              <a:lnSpc>
                <a:spcPts val="3000"/>
              </a:lnSpc>
              <a:buFont typeface="Arial"/>
              <a:buChar char="•"/>
            </a:pPr>
            <a:r>
              <a:rPr lang="en-US" sz="2000">
                <a:solidFill>
                  <a:srgbClr val="000000"/>
                </a:solidFill>
                <a:latin typeface="Montserrat"/>
                <a:ea typeface="Montserrat"/>
                <a:cs typeface="Montserrat"/>
                <a:sym typeface="Montserrat"/>
              </a:rPr>
              <a:t>maintenance facile</a:t>
            </a:r>
          </a:p>
          <a:p>
            <a:pPr algn="ctr">
              <a:lnSpc>
                <a:spcPts val="3000"/>
              </a:lnSpc>
              <a:spcBef>
                <a:spcPct val="0"/>
              </a:spcBef>
            </a:pPr>
          </a:p>
        </p:txBody>
      </p:sp>
      <p:sp>
        <p:nvSpPr>
          <p:cNvPr name="TextBox 12" id="12"/>
          <p:cNvSpPr txBox="true"/>
          <p:nvPr/>
        </p:nvSpPr>
        <p:spPr>
          <a:xfrm rot="0">
            <a:off x="10311907" y="5814544"/>
            <a:ext cx="6325772" cy="1123950"/>
          </a:xfrm>
          <a:prstGeom prst="rect">
            <a:avLst/>
          </a:prstGeom>
        </p:spPr>
        <p:txBody>
          <a:bodyPr anchor="t" rtlCol="false" tIns="0" lIns="0" bIns="0" rIns="0">
            <a:spAutoFit/>
          </a:bodyPr>
          <a:lstStyle/>
          <a:p>
            <a:pPr algn="l" marL="431801" indent="-215900" lvl="1">
              <a:lnSpc>
                <a:spcPts val="3000"/>
              </a:lnSpc>
              <a:buFont typeface="Arial"/>
              <a:buChar char="•"/>
            </a:pPr>
            <a:r>
              <a:rPr lang="en-US" sz="2000">
                <a:solidFill>
                  <a:srgbClr val="000000"/>
                </a:solidFill>
                <a:latin typeface="Montserrat"/>
                <a:ea typeface="Montserrat"/>
                <a:cs typeface="Montserrat"/>
                <a:sym typeface="Montserrat"/>
              </a:rPr>
              <a:t> pas de gestion ECS</a:t>
            </a:r>
          </a:p>
          <a:p>
            <a:pPr algn="l" marL="431801" indent="-215900" lvl="1">
              <a:lnSpc>
                <a:spcPts val="3000"/>
              </a:lnSpc>
              <a:buFont typeface="Arial"/>
              <a:buChar char="•"/>
            </a:pPr>
            <a:r>
              <a:rPr lang="en-US" sz="2000">
                <a:solidFill>
                  <a:srgbClr val="000000"/>
                </a:solidFill>
                <a:latin typeface="Montserrat"/>
                <a:ea typeface="Montserrat"/>
                <a:cs typeface="Montserrat"/>
                <a:sym typeface="Montserrat"/>
              </a:rPr>
              <a:t>pics de puissance possibles.</a:t>
            </a:r>
          </a:p>
          <a:p>
            <a:pPr algn="ctr">
              <a:lnSpc>
                <a:spcPts val="3000"/>
              </a:lnSpc>
              <a:spcBef>
                <a:spcPct val="0"/>
              </a:spcBef>
            </a:pPr>
          </a:p>
        </p:txBody>
      </p:sp>
      <p:sp>
        <p:nvSpPr>
          <p:cNvPr name="TextBox 13" id="13"/>
          <p:cNvSpPr txBox="true"/>
          <p:nvPr/>
        </p:nvSpPr>
        <p:spPr>
          <a:xfrm rot="0">
            <a:off x="7848079" y="5323352"/>
            <a:ext cx="6325772" cy="361950"/>
          </a:xfrm>
          <a:prstGeom prst="rect">
            <a:avLst/>
          </a:prstGeom>
        </p:spPr>
        <p:txBody>
          <a:bodyPr anchor="t" rtlCol="false" tIns="0" lIns="0" bIns="0" rIns="0">
            <a:spAutoFit/>
          </a:bodyPr>
          <a:lstStyle/>
          <a:p>
            <a:pPr algn="ctr">
              <a:lnSpc>
                <a:spcPts val="3000"/>
              </a:lnSpc>
              <a:spcBef>
                <a:spcPct val="0"/>
              </a:spcBef>
            </a:pPr>
            <a:r>
              <a:rPr lang="en-US" b="true" sz="2000">
                <a:solidFill>
                  <a:srgbClr val="000000"/>
                </a:solidFill>
                <a:latin typeface="Montserrat Bold"/>
                <a:ea typeface="Montserrat Bold"/>
                <a:cs typeface="Montserrat Bold"/>
                <a:sym typeface="Montserrat Bold"/>
              </a:rPr>
              <a:t>Limites : </a:t>
            </a:r>
          </a:p>
        </p:txBody>
      </p:sp>
      <p:grpSp>
        <p:nvGrpSpPr>
          <p:cNvPr name="Group 14" id="14"/>
          <p:cNvGrpSpPr/>
          <p:nvPr/>
        </p:nvGrpSpPr>
        <p:grpSpPr>
          <a:xfrm rot="0">
            <a:off x="8886825" y="8945760"/>
            <a:ext cx="9361480" cy="625079"/>
            <a:chOff x="0" y="0"/>
            <a:chExt cx="12481973" cy="833439"/>
          </a:xfrm>
        </p:grpSpPr>
        <p:grpSp>
          <p:nvGrpSpPr>
            <p:cNvPr name="Group 15" id="15"/>
            <p:cNvGrpSpPr/>
            <p:nvPr/>
          </p:nvGrpSpPr>
          <p:grpSpPr>
            <a:xfrm rot="0">
              <a:off x="0" y="0"/>
              <a:ext cx="833439" cy="833439"/>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06A87"/>
              </a:solidFill>
            </p:spPr>
          </p:sp>
          <p:sp>
            <p:nvSpPr>
              <p:cNvPr name="TextBox 17" id="17"/>
              <p:cNvSpPr txBox="true"/>
              <p:nvPr/>
            </p:nvSpPr>
            <p:spPr>
              <a:xfrm>
                <a:off x="76200" y="19050"/>
                <a:ext cx="660400" cy="717550"/>
              </a:xfrm>
              <a:prstGeom prst="rect">
                <a:avLst/>
              </a:prstGeom>
            </p:spPr>
            <p:txBody>
              <a:bodyPr anchor="ctr" rtlCol="false" tIns="50800" lIns="50800" bIns="50800" rIns="50800"/>
              <a:lstStyle/>
              <a:p>
                <a:pPr algn="ctr">
                  <a:lnSpc>
                    <a:spcPts val="3000"/>
                  </a:lnSpc>
                </a:pPr>
                <a:r>
                  <a:rPr lang="en-US" sz="2000">
                    <a:solidFill>
                      <a:srgbClr val="000000"/>
                    </a:solidFill>
                    <a:latin typeface="Montserrat"/>
                    <a:ea typeface="Montserrat"/>
                    <a:cs typeface="Montserrat"/>
                    <a:sym typeface="Montserrat"/>
                  </a:rPr>
                  <a:t>4</a:t>
                </a:r>
              </a:p>
            </p:txBody>
          </p:sp>
        </p:grpSp>
        <p:sp>
          <p:nvSpPr>
            <p:cNvPr name="TextBox 18" id="18"/>
            <p:cNvSpPr txBox="true"/>
            <p:nvPr/>
          </p:nvSpPr>
          <p:spPr>
            <a:xfrm rot="0">
              <a:off x="1258228" y="12224"/>
              <a:ext cx="11223746" cy="723266"/>
            </a:xfrm>
            <a:prstGeom prst="rect">
              <a:avLst/>
            </a:prstGeom>
          </p:spPr>
          <p:txBody>
            <a:bodyPr anchor="t" rtlCol="false" tIns="0" lIns="0" bIns="0" rIns="0">
              <a:spAutoFit/>
            </a:bodyPr>
            <a:lstStyle/>
            <a:p>
              <a:pPr algn="l">
                <a:lnSpc>
                  <a:spcPts val="4799"/>
                </a:lnSpc>
              </a:pPr>
            </a:p>
          </p:txBody>
        </p:sp>
      </p:grpSp>
      <p:sp>
        <p:nvSpPr>
          <p:cNvPr name="TextBox 19" id="19"/>
          <p:cNvSpPr txBox="true"/>
          <p:nvPr/>
        </p:nvSpPr>
        <p:spPr>
          <a:xfrm rot="-5400000">
            <a:off x="15147461" y="5959478"/>
            <a:ext cx="4627339" cy="460812"/>
          </a:xfrm>
          <a:prstGeom prst="rect">
            <a:avLst/>
          </a:prstGeom>
        </p:spPr>
        <p:txBody>
          <a:bodyPr anchor="t" rtlCol="false" tIns="0" lIns="0" bIns="0" rIns="0">
            <a:spAutoFit/>
          </a:bodyPr>
          <a:lstStyle/>
          <a:p>
            <a:pPr algn="l">
              <a:lnSpc>
                <a:spcPts val="3384"/>
              </a:lnSpc>
            </a:pPr>
            <a:r>
              <a:rPr lang="en-US" sz="2843" spc="730">
                <a:solidFill>
                  <a:srgbClr val="000000"/>
                </a:solidFill>
                <a:latin typeface="Poppins"/>
                <a:ea typeface="Poppins"/>
                <a:cs typeface="Poppins"/>
                <a:sym typeface="Poppins"/>
              </a:rPr>
              <a:t>2024 - 2025</a:t>
            </a:r>
          </a:p>
        </p:txBody>
      </p:sp>
      <p:sp>
        <p:nvSpPr>
          <p:cNvPr name="TextBox 20" id="20"/>
          <p:cNvSpPr txBox="true"/>
          <p:nvPr/>
        </p:nvSpPr>
        <p:spPr>
          <a:xfrm rot="0">
            <a:off x="0" y="1588543"/>
            <a:ext cx="6325772" cy="361950"/>
          </a:xfrm>
          <a:prstGeom prst="rect">
            <a:avLst/>
          </a:prstGeom>
        </p:spPr>
        <p:txBody>
          <a:bodyPr anchor="t" rtlCol="false" tIns="0" lIns="0" bIns="0" rIns="0">
            <a:spAutoFit/>
          </a:bodyPr>
          <a:lstStyle/>
          <a:p>
            <a:pPr algn="ctr">
              <a:lnSpc>
                <a:spcPts val="3000"/>
              </a:lnSpc>
            </a:pPr>
            <a:r>
              <a:rPr lang="en-US" sz="2000">
                <a:solidFill>
                  <a:srgbClr val="206A87"/>
                </a:solidFill>
                <a:latin typeface="Montserrat"/>
                <a:ea typeface="Montserrat"/>
                <a:cs typeface="Montserrat"/>
                <a:sym typeface="Montserrat"/>
              </a:rPr>
              <a:t>Architecture chauffage seul : </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17484943" y="-1874195"/>
            <a:ext cx="0" cy="6492240"/>
          </a:xfrm>
          <a:prstGeom prst="line">
            <a:avLst/>
          </a:prstGeom>
          <a:ln cap="flat" w="19050">
            <a:solidFill>
              <a:srgbClr val="206A87"/>
            </a:solidFill>
            <a:prstDash val="solid"/>
            <a:headEnd type="none" len="sm" w="sm"/>
            <a:tailEnd type="none" len="sm" w="sm"/>
          </a:ln>
        </p:spPr>
      </p:sp>
      <p:grpSp>
        <p:nvGrpSpPr>
          <p:cNvPr name="Group 3" id="3"/>
          <p:cNvGrpSpPr/>
          <p:nvPr/>
        </p:nvGrpSpPr>
        <p:grpSpPr>
          <a:xfrm rot="5400000">
            <a:off x="9052958" y="-9595034"/>
            <a:ext cx="558986" cy="19190069"/>
            <a:chOff x="0" y="0"/>
            <a:chExt cx="147223" cy="5054174"/>
          </a:xfrm>
        </p:grpSpPr>
        <p:sp>
          <p:nvSpPr>
            <p:cNvPr name="Freeform 4" id="4"/>
            <p:cNvSpPr/>
            <p:nvPr/>
          </p:nvSpPr>
          <p:spPr>
            <a:xfrm flipH="false" flipV="false" rot="0">
              <a:off x="0" y="0"/>
              <a:ext cx="147223" cy="5054174"/>
            </a:xfrm>
            <a:custGeom>
              <a:avLst/>
              <a:gdLst/>
              <a:ahLst/>
              <a:cxnLst/>
              <a:rect r="r" b="b" t="t" l="l"/>
              <a:pathLst>
                <a:path h="5054174" w="147223">
                  <a:moveTo>
                    <a:pt x="0" y="0"/>
                  </a:moveTo>
                  <a:lnTo>
                    <a:pt x="147223" y="0"/>
                  </a:lnTo>
                  <a:lnTo>
                    <a:pt x="147223" y="5054174"/>
                  </a:lnTo>
                  <a:lnTo>
                    <a:pt x="0" y="5054174"/>
                  </a:lnTo>
                  <a:close/>
                </a:path>
              </a:pathLst>
            </a:custGeom>
            <a:solidFill>
              <a:srgbClr val="206A87"/>
            </a:solidFill>
          </p:spPr>
        </p:sp>
        <p:sp>
          <p:nvSpPr>
            <p:cNvPr name="TextBox 5" id="5"/>
            <p:cNvSpPr txBox="true"/>
            <p:nvPr/>
          </p:nvSpPr>
          <p:spPr>
            <a:xfrm>
              <a:off x="0" y="-57150"/>
              <a:ext cx="147223" cy="5111324"/>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9144000" y="8945760"/>
            <a:ext cx="9361480" cy="625079"/>
            <a:chOff x="0" y="0"/>
            <a:chExt cx="12481973" cy="833439"/>
          </a:xfrm>
        </p:grpSpPr>
        <p:grpSp>
          <p:nvGrpSpPr>
            <p:cNvPr name="Group 7" id="7"/>
            <p:cNvGrpSpPr/>
            <p:nvPr/>
          </p:nvGrpSpPr>
          <p:grpSpPr>
            <a:xfrm rot="0">
              <a:off x="0" y="0"/>
              <a:ext cx="833439" cy="833439"/>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06A87"/>
              </a:solidFill>
            </p:spPr>
          </p:sp>
          <p:sp>
            <p:nvSpPr>
              <p:cNvPr name="TextBox 9" id="9"/>
              <p:cNvSpPr txBox="true"/>
              <p:nvPr/>
            </p:nvSpPr>
            <p:spPr>
              <a:xfrm>
                <a:off x="76200" y="19050"/>
                <a:ext cx="660400" cy="717550"/>
              </a:xfrm>
              <a:prstGeom prst="rect">
                <a:avLst/>
              </a:prstGeom>
            </p:spPr>
            <p:txBody>
              <a:bodyPr anchor="ctr" rtlCol="false" tIns="50800" lIns="50800" bIns="50800" rIns="50800"/>
              <a:lstStyle/>
              <a:p>
                <a:pPr algn="ctr">
                  <a:lnSpc>
                    <a:spcPts val="3000"/>
                  </a:lnSpc>
                </a:pPr>
                <a:r>
                  <a:rPr lang="en-US" sz="2000">
                    <a:solidFill>
                      <a:srgbClr val="000000"/>
                    </a:solidFill>
                    <a:latin typeface="Montserrat"/>
                    <a:ea typeface="Montserrat"/>
                    <a:cs typeface="Montserrat"/>
                    <a:sym typeface="Montserrat"/>
                  </a:rPr>
                  <a:t>5</a:t>
                </a:r>
              </a:p>
            </p:txBody>
          </p:sp>
        </p:grpSp>
        <p:sp>
          <p:nvSpPr>
            <p:cNvPr name="TextBox 10" id="10"/>
            <p:cNvSpPr txBox="true"/>
            <p:nvPr/>
          </p:nvSpPr>
          <p:spPr>
            <a:xfrm rot="0">
              <a:off x="1258228" y="12224"/>
              <a:ext cx="11223746" cy="723266"/>
            </a:xfrm>
            <a:prstGeom prst="rect">
              <a:avLst/>
            </a:prstGeom>
          </p:spPr>
          <p:txBody>
            <a:bodyPr anchor="t" rtlCol="false" tIns="0" lIns="0" bIns="0" rIns="0">
              <a:spAutoFit/>
            </a:bodyPr>
            <a:lstStyle/>
            <a:p>
              <a:pPr algn="l">
                <a:lnSpc>
                  <a:spcPts val="4799"/>
                </a:lnSpc>
              </a:pPr>
            </a:p>
          </p:txBody>
        </p:sp>
      </p:grpSp>
      <p:sp>
        <p:nvSpPr>
          <p:cNvPr name="Freeform 11" id="11"/>
          <p:cNvSpPr/>
          <p:nvPr/>
        </p:nvSpPr>
        <p:spPr>
          <a:xfrm flipH="false" flipV="false" rot="0">
            <a:off x="593238" y="2636600"/>
            <a:ext cx="10799683" cy="5860017"/>
          </a:xfrm>
          <a:custGeom>
            <a:avLst/>
            <a:gdLst/>
            <a:ahLst/>
            <a:cxnLst/>
            <a:rect r="r" b="b" t="t" l="l"/>
            <a:pathLst>
              <a:path h="5860017" w="10799683">
                <a:moveTo>
                  <a:pt x="0" y="0"/>
                </a:moveTo>
                <a:lnTo>
                  <a:pt x="10799682" y="0"/>
                </a:lnTo>
                <a:lnTo>
                  <a:pt x="10799682" y="5860017"/>
                </a:lnTo>
                <a:lnTo>
                  <a:pt x="0" y="5860017"/>
                </a:lnTo>
                <a:lnTo>
                  <a:pt x="0" y="0"/>
                </a:lnTo>
                <a:close/>
              </a:path>
            </a:pathLst>
          </a:custGeom>
          <a:blipFill>
            <a:blip r:embed="rId2"/>
            <a:stretch>
              <a:fillRect l="0" t="-143" r="0" b="-143"/>
            </a:stretch>
          </a:blipFill>
        </p:spPr>
      </p:sp>
      <p:grpSp>
        <p:nvGrpSpPr>
          <p:cNvPr name="Group 12" id="12"/>
          <p:cNvGrpSpPr/>
          <p:nvPr/>
        </p:nvGrpSpPr>
        <p:grpSpPr>
          <a:xfrm rot="0">
            <a:off x="9369490" y="3936338"/>
            <a:ext cx="8322047" cy="3023577"/>
            <a:chOff x="0" y="0"/>
            <a:chExt cx="11096062" cy="4031436"/>
          </a:xfrm>
        </p:grpSpPr>
        <p:sp>
          <p:nvSpPr>
            <p:cNvPr name="TextBox 13" id="13"/>
            <p:cNvSpPr txBox="true"/>
            <p:nvPr/>
          </p:nvSpPr>
          <p:spPr>
            <a:xfrm rot="0">
              <a:off x="248708" y="-57150"/>
              <a:ext cx="7985706" cy="430465"/>
            </a:xfrm>
            <a:prstGeom prst="rect">
              <a:avLst/>
            </a:prstGeom>
          </p:spPr>
          <p:txBody>
            <a:bodyPr anchor="t" rtlCol="false" tIns="0" lIns="0" bIns="0" rIns="0">
              <a:spAutoFit/>
            </a:bodyPr>
            <a:lstStyle/>
            <a:p>
              <a:pPr algn="ctr">
                <a:lnSpc>
                  <a:spcPts val="2755"/>
                </a:lnSpc>
                <a:spcBef>
                  <a:spcPct val="0"/>
                </a:spcBef>
              </a:pPr>
              <a:r>
                <a:rPr lang="en-US" b="true" sz="1837">
                  <a:solidFill>
                    <a:srgbClr val="000000"/>
                  </a:solidFill>
                  <a:latin typeface="Montserrat Bold"/>
                  <a:ea typeface="Montserrat Bold"/>
                  <a:cs typeface="Montserrat Bold"/>
                  <a:sym typeface="Montserrat Bold"/>
                </a:rPr>
                <a:t>Avantages : </a:t>
              </a:r>
            </a:p>
          </p:txBody>
        </p:sp>
        <p:sp>
          <p:nvSpPr>
            <p:cNvPr name="TextBox 14" id="14"/>
            <p:cNvSpPr txBox="true"/>
            <p:nvPr/>
          </p:nvSpPr>
          <p:spPr>
            <a:xfrm rot="0">
              <a:off x="3110357" y="607817"/>
              <a:ext cx="7985706" cy="897109"/>
            </a:xfrm>
            <a:prstGeom prst="rect">
              <a:avLst/>
            </a:prstGeom>
          </p:spPr>
          <p:txBody>
            <a:bodyPr anchor="t" rtlCol="false" tIns="0" lIns="0" bIns="0" rIns="0">
              <a:spAutoFit/>
            </a:bodyPr>
            <a:lstStyle/>
            <a:p>
              <a:pPr algn="l" marL="396648" indent="-198324" lvl="1">
                <a:lnSpc>
                  <a:spcPts val="2755"/>
                </a:lnSpc>
                <a:buFont typeface="Arial"/>
                <a:buChar char="•"/>
              </a:pPr>
              <a:r>
                <a:rPr lang="en-US" sz="1837">
                  <a:solidFill>
                    <a:srgbClr val="000000"/>
                  </a:solidFill>
                  <a:latin typeface="Montserrat"/>
                  <a:ea typeface="Montserrat"/>
                  <a:cs typeface="Montserrat"/>
                  <a:sym typeface="Montserrat"/>
                </a:rPr>
                <a:t>lissage des pics ECS</a:t>
              </a:r>
            </a:p>
            <a:p>
              <a:pPr algn="ctr">
                <a:lnSpc>
                  <a:spcPts val="2755"/>
                </a:lnSpc>
                <a:spcBef>
                  <a:spcPct val="0"/>
                </a:spcBef>
              </a:pPr>
            </a:p>
          </p:txBody>
        </p:sp>
        <p:sp>
          <p:nvSpPr>
            <p:cNvPr name="TextBox 15" id="15"/>
            <p:cNvSpPr txBox="true"/>
            <p:nvPr/>
          </p:nvSpPr>
          <p:spPr>
            <a:xfrm rot="0">
              <a:off x="3110357" y="2201040"/>
              <a:ext cx="7985706" cy="1830396"/>
            </a:xfrm>
            <a:prstGeom prst="rect">
              <a:avLst/>
            </a:prstGeom>
          </p:spPr>
          <p:txBody>
            <a:bodyPr anchor="t" rtlCol="false" tIns="0" lIns="0" bIns="0" rIns="0">
              <a:spAutoFit/>
            </a:bodyPr>
            <a:lstStyle/>
            <a:p>
              <a:pPr algn="l" marL="396648" indent="-198324" lvl="1">
                <a:lnSpc>
                  <a:spcPts val="2755"/>
                </a:lnSpc>
                <a:buFont typeface="Arial"/>
                <a:buChar char="•"/>
              </a:pPr>
              <a:r>
                <a:rPr lang="en-US" sz="1837">
                  <a:solidFill>
                    <a:srgbClr val="000000"/>
                  </a:solidFill>
                  <a:latin typeface="Montserrat"/>
                  <a:ea typeface="Montserrat"/>
                  <a:cs typeface="Montserrat"/>
                  <a:sym typeface="Montserrat"/>
                </a:rPr>
                <a:t>plus complexe</a:t>
              </a:r>
            </a:p>
            <a:p>
              <a:pPr algn="l" marL="396648" indent="-198324" lvl="1">
                <a:lnSpc>
                  <a:spcPts val="2755"/>
                </a:lnSpc>
                <a:buFont typeface="Arial"/>
                <a:buChar char="•"/>
              </a:pPr>
              <a:r>
                <a:rPr lang="en-US" sz="1837">
                  <a:solidFill>
                    <a:srgbClr val="000000"/>
                  </a:solidFill>
                  <a:latin typeface="Montserrat"/>
                  <a:ea typeface="Montserrat"/>
                  <a:cs typeface="Montserrat"/>
                  <a:sym typeface="Montserrat"/>
                </a:rPr>
                <a:t>risque de perte thermique ou température basse si un sous-dimensionnement</a:t>
              </a:r>
            </a:p>
            <a:p>
              <a:pPr algn="ctr">
                <a:lnSpc>
                  <a:spcPts val="2755"/>
                </a:lnSpc>
                <a:spcBef>
                  <a:spcPct val="0"/>
                </a:spcBef>
              </a:pPr>
            </a:p>
          </p:txBody>
        </p:sp>
        <p:sp>
          <p:nvSpPr>
            <p:cNvPr name="TextBox 16" id="16"/>
            <p:cNvSpPr txBox="true"/>
            <p:nvPr/>
          </p:nvSpPr>
          <p:spPr>
            <a:xfrm rot="0">
              <a:off x="0" y="1599435"/>
              <a:ext cx="7985706" cy="430465"/>
            </a:xfrm>
            <a:prstGeom prst="rect">
              <a:avLst/>
            </a:prstGeom>
          </p:spPr>
          <p:txBody>
            <a:bodyPr anchor="t" rtlCol="false" tIns="0" lIns="0" bIns="0" rIns="0">
              <a:spAutoFit/>
            </a:bodyPr>
            <a:lstStyle/>
            <a:p>
              <a:pPr algn="ctr">
                <a:lnSpc>
                  <a:spcPts val="2755"/>
                </a:lnSpc>
                <a:spcBef>
                  <a:spcPct val="0"/>
                </a:spcBef>
              </a:pPr>
              <a:r>
                <a:rPr lang="en-US" b="true" sz="1837">
                  <a:solidFill>
                    <a:srgbClr val="000000"/>
                  </a:solidFill>
                  <a:latin typeface="Montserrat Bold"/>
                  <a:ea typeface="Montserrat Bold"/>
                  <a:cs typeface="Montserrat Bold"/>
                  <a:sym typeface="Montserrat Bold"/>
                </a:rPr>
                <a:t>Limites : </a:t>
              </a:r>
            </a:p>
          </p:txBody>
        </p:sp>
      </p:grpSp>
      <p:sp>
        <p:nvSpPr>
          <p:cNvPr name="TextBox 17" id="17"/>
          <p:cNvSpPr txBox="true"/>
          <p:nvPr/>
        </p:nvSpPr>
        <p:spPr>
          <a:xfrm rot="-5400000">
            <a:off x="15147461" y="5959478"/>
            <a:ext cx="4627339" cy="460812"/>
          </a:xfrm>
          <a:prstGeom prst="rect">
            <a:avLst/>
          </a:prstGeom>
        </p:spPr>
        <p:txBody>
          <a:bodyPr anchor="t" rtlCol="false" tIns="0" lIns="0" bIns="0" rIns="0">
            <a:spAutoFit/>
          </a:bodyPr>
          <a:lstStyle/>
          <a:p>
            <a:pPr algn="l">
              <a:lnSpc>
                <a:spcPts val="3384"/>
              </a:lnSpc>
            </a:pPr>
            <a:r>
              <a:rPr lang="en-US" sz="2843" spc="730">
                <a:solidFill>
                  <a:srgbClr val="000000"/>
                </a:solidFill>
                <a:latin typeface="Poppins"/>
                <a:ea typeface="Poppins"/>
                <a:cs typeface="Poppins"/>
                <a:sym typeface="Poppins"/>
              </a:rPr>
              <a:t>2024 - 2025</a:t>
            </a:r>
          </a:p>
        </p:txBody>
      </p:sp>
      <p:sp>
        <p:nvSpPr>
          <p:cNvPr name="TextBox 18" id="18"/>
          <p:cNvSpPr txBox="true"/>
          <p:nvPr/>
        </p:nvSpPr>
        <p:spPr>
          <a:xfrm rot="0">
            <a:off x="1324448" y="1340893"/>
            <a:ext cx="15934852" cy="457200"/>
          </a:xfrm>
          <a:prstGeom prst="rect">
            <a:avLst/>
          </a:prstGeom>
        </p:spPr>
        <p:txBody>
          <a:bodyPr anchor="t" rtlCol="false" tIns="0" lIns="0" bIns="0" rIns="0">
            <a:spAutoFit/>
          </a:bodyPr>
          <a:lstStyle/>
          <a:p>
            <a:pPr algn="l" marL="0" indent="0" lvl="0">
              <a:lnSpc>
                <a:spcPts val="3600"/>
              </a:lnSpc>
            </a:pPr>
          </a:p>
        </p:txBody>
      </p:sp>
      <p:sp>
        <p:nvSpPr>
          <p:cNvPr name="TextBox 19" id="19"/>
          <p:cNvSpPr txBox="true"/>
          <p:nvPr/>
        </p:nvSpPr>
        <p:spPr>
          <a:xfrm rot="0">
            <a:off x="593238" y="1197487"/>
            <a:ext cx="6325772" cy="361950"/>
          </a:xfrm>
          <a:prstGeom prst="rect">
            <a:avLst/>
          </a:prstGeom>
        </p:spPr>
        <p:txBody>
          <a:bodyPr anchor="t" rtlCol="false" tIns="0" lIns="0" bIns="0" rIns="0">
            <a:spAutoFit/>
          </a:bodyPr>
          <a:lstStyle/>
          <a:p>
            <a:pPr algn="ctr">
              <a:lnSpc>
                <a:spcPts val="3000"/>
              </a:lnSpc>
              <a:spcBef>
                <a:spcPct val="0"/>
              </a:spcBef>
            </a:pPr>
            <a:r>
              <a:rPr lang="en-US" b="true" sz="2000">
                <a:solidFill>
                  <a:srgbClr val="000000"/>
                </a:solidFill>
                <a:latin typeface="Montserrat Bold"/>
                <a:ea typeface="Montserrat Bold"/>
                <a:cs typeface="Montserrat Bold"/>
                <a:sym typeface="Montserrat Bold"/>
              </a:rPr>
              <a:t>Les 4 architectures de sous station : </a:t>
            </a:r>
          </a:p>
        </p:txBody>
      </p:sp>
      <p:sp>
        <p:nvSpPr>
          <p:cNvPr name="TextBox 20" id="20"/>
          <p:cNvSpPr txBox="true"/>
          <p:nvPr/>
        </p:nvSpPr>
        <p:spPr>
          <a:xfrm rot="0">
            <a:off x="0" y="1588543"/>
            <a:ext cx="11032744" cy="361950"/>
          </a:xfrm>
          <a:prstGeom prst="rect">
            <a:avLst/>
          </a:prstGeom>
        </p:spPr>
        <p:txBody>
          <a:bodyPr anchor="t" rtlCol="false" tIns="0" lIns="0" bIns="0" rIns="0">
            <a:spAutoFit/>
          </a:bodyPr>
          <a:lstStyle/>
          <a:p>
            <a:pPr algn="ctr">
              <a:lnSpc>
                <a:spcPts val="3000"/>
              </a:lnSpc>
            </a:pPr>
            <a:r>
              <a:rPr lang="en-US" sz="2000">
                <a:solidFill>
                  <a:srgbClr val="206A87"/>
                </a:solidFill>
                <a:latin typeface="Montserrat"/>
                <a:ea typeface="Montserrat"/>
                <a:cs typeface="Montserrat"/>
                <a:sym typeface="Montserrat"/>
              </a:rPr>
              <a:t>Architecture chauffage et ECS en parallèle avec stockage en aval : </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17484943" y="-1874195"/>
            <a:ext cx="0" cy="6492240"/>
          </a:xfrm>
          <a:prstGeom prst="line">
            <a:avLst/>
          </a:prstGeom>
          <a:ln cap="flat" w="19050">
            <a:solidFill>
              <a:srgbClr val="206A87"/>
            </a:solidFill>
            <a:prstDash val="solid"/>
            <a:headEnd type="none" len="sm" w="sm"/>
            <a:tailEnd type="none" len="sm" w="sm"/>
          </a:ln>
        </p:spPr>
      </p:sp>
      <p:grpSp>
        <p:nvGrpSpPr>
          <p:cNvPr name="Group 3" id="3"/>
          <p:cNvGrpSpPr/>
          <p:nvPr/>
        </p:nvGrpSpPr>
        <p:grpSpPr>
          <a:xfrm rot="5400000">
            <a:off x="9052958" y="-9595034"/>
            <a:ext cx="558986" cy="19190069"/>
            <a:chOff x="0" y="0"/>
            <a:chExt cx="147223" cy="5054174"/>
          </a:xfrm>
        </p:grpSpPr>
        <p:sp>
          <p:nvSpPr>
            <p:cNvPr name="Freeform 4" id="4"/>
            <p:cNvSpPr/>
            <p:nvPr/>
          </p:nvSpPr>
          <p:spPr>
            <a:xfrm flipH="false" flipV="false" rot="0">
              <a:off x="0" y="0"/>
              <a:ext cx="147223" cy="5054174"/>
            </a:xfrm>
            <a:custGeom>
              <a:avLst/>
              <a:gdLst/>
              <a:ahLst/>
              <a:cxnLst/>
              <a:rect r="r" b="b" t="t" l="l"/>
              <a:pathLst>
                <a:path h="5054174" w="147223">
                  <a:moveTo>
                    <a:pt x="0" y="0"/>
                  </a:moveTo>
                  <a:lnTo>
                    <a:pt x="147223" y="0"/>
                  </a:lnTo>
                  <a:lnTo>
                    <a:pt x="147223" y="5054174"/>
                  </a:lnTo>
                  <a:lnTo>
                    <a:pt x="0" y="5054174"/>
                  </a:lnTo>
                  <a:close/>
                </a:path>
              </a:pathLst>
            </a:custGeom>
            <a:solidFill>
              <a:srgbClr val="206A87"/>
            </a:solidFill>
          </p:spPr>
        </p:sp>
        <p:sp>
          <p:nvSpPr>
            <p:cNvPr name="TextBox 5" id="5"/>
            <p:cNvSpPr txBox="true"/>
            <p:nvPr/>
          </p:nvSpPr>
          <p:spPr>
            <a:xfrm>
              <a:off x="0" y="-57150"/>
              <a:ext cx="147223" cy="5111324"/>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1447189" y="2893034"/>
            <a:ext cx="9891268" cy="4405736"/>
          </a:xfrm>
          <a:custGeom>
            <a:avLst/>
            <a:gdLst/>
            <a:ahLst/>
            <a:cxnLst/>
            <a:rect r="r" b="b" t="t" l="l"/>
            <a:pathLst>
              <a:path h="4405736" w="9891268">
                <a:moveTo>
                  <a:pt x="0" y="0"/>
                </a:moveTo>
                <a:lnTo>
                  <a:pt x="9891268" y="0"/>
                </a:lnTo>
                <a:lnTo>
                  <a:pt x="9891268" y="4405736"/>
                </a:lnTo>
                <a:lnTo>
                  <a:pt x="0" y="4405736"/>
                </a:lnTo>
                <a:lnTo>
                  <a:pt x="0" y="0"/>
                </a:lnTo>
                <a:close/>
              </a:path>
            </a:pathLst>
          </a:custGeom>
          <a:blipFill>
            <a:blip r:embed="rId2"/>
            <a:stretch>
              <a:fillRect l="0" t="0" r="0" b="0"/>
            </a:stretch>
          </a:blipFill>
        </p:spPr>
      </p:sp>
      <p:sp>
        <p:nvSpPr>
          <p:cNvPr name="TextBox 7" id="7"/>
          <p:cNvSpPr txBox="true"/>
          <p:nvPr/>
        </p:nvSpPr>
        <p:spPr>
          <a:xfrm rot="0">
            <a:off x="9487088" y="3240419"/>
            <a:ext cx="5880923" cy="332071"/>
          </a:xfrm>
          <a:prstGeom prst="rect">
            <a:avLst/>
          </a:prstGeom>
        </p:spPr>
        <p:txBody>
          <a:bodyPr anchor="t" rtlCol="false" tIns="0" lIns="0" bIns="0" rIns="0">
            <a:spAutoFit/>
          </a:bodyPr>
          <a:lstStyle/>
          <a:p>
            <a:pPr algn="ctr">
              <a:lnSpc>
                <a:spcPts val="2705"/>
              </a:lnSpc>
              <a:spcBef>
                <a:spcPct val="0"/>
              </a:spcBef>
            </a:pPr>
            <a:r>
              <a:rPr lang="en-US" b="true" sz="1803">
                <a:solidFill>
                  <a:srgbClr val="000000"/>
                </a:solidFill>
                <a:latin typeface="Montserrat Bold"/>
                <a:ea typeface="Montserrat Bold"/>
                <a:cs typeface="Montserrat Bold"/>
                <a:sym typeface="Montserrat Bold"/>
              </a:rPr>
              <a:t>Avantages : </a:t>
            </a:r>
          </a:p>
        </p:txBody>
      </p:sp>
      <p:sp>
        <p:nvSpPr>
          <p:cNvPr name="TextBox 8" id="8"/>
          <p:cNvSpPr txBox="true"/>
          <p:nvPr/>
        </p:nvSpPr>
        <p:spPr>
          <a:xfrm rot="0">
            <a:off x="11594495" y="3730122"/>
            <a:ext cx="5880923" cy="1019373"/>
          </a:xfrm>
          <a:prstGeom prst="rect">
            <a:avLst/>
          </a:prstGeom>
        </p:spPr>
        <p:txBody>
          <a:bodyPr anchor="t" rtlCol="false" tIns="0" lIns="0" bIns="0" rIns="0">
            <a:spAutoFit/>
          </a:bodyPr>
          <a:lstStyle/>
          <a:p>
            <a:pPr algn="l" marL="389472" indent="-194736" lvl="1">
              <a:lnSpc>
                <a:spcPts val="2705"/>
              </a:lnSpc>
              <a:buFont typeface="Arial"/>
              <a:buChar char="•"/>
            </a:pPr>
            <a:r>
              <a:rPr lang="en-US" sz="1803">
                <a:solidFill>
                  <a:srgbClr val="000000"/>
                </a:solidFill>
                <a:latin typeface="Montserrat"/>
                <a:ea typeface="Montserrat"/>
                <a:cs typeface="Montserrat"/>
                <a:sym typeface="Montserrat"/>
              </a:rPr>
              <a:t>meilleure régulation ECS</a:t>
            </a:r>
          </a:p>
          <a:p>
            <a:pPr algn="l" marL="389472" indent="-194736" lvl="1">
              <a:lnSpc>
                <a:spcPts val="2705"/>
              </a:lnSpc>
              <a:buFont typeface="Arial"/>
              <a:buChar char="•"/>
            </a:pPr>
            <a:r>
              <a:rPr lang="en-US" sz="1803">
                <a:solidFill>
                  <a:srgbClr val="000000"/>
                </a:solidFill>
                <a:latin typeface="Montserrat"/>
                <a:ea typeface="Montserrat"/>
                <a:cs typeface="Montserrat"/>
                <a:sym typeface="Montserrat"/>
              </a:rPr>
              <a:t>réduction des sollicitations primaires.</a:t>
            </a:r>
          </a:p>
          <a:p>
            <a:pPr algn="ctr">
              <a:lnSpc>
                <a:spcPts val="2705"/>
              </a:lnSpc>
              <a:spcBef>
                <a:spcPct val="0"/>
              </a:spcBef>
            </a:pPr>
          </a:p>
        </p:txBody>
      </p:sp>
      <p:sp>
        <p:nvSpPr>
          <p:cNvPr name="TextBox 9" id="9"/>
          <p:cNvSpPr txBox="true"/>
          <p:nvPr/>
        </p:nvSpPr>
        <p:spPr>
          <a:xfrm rot="0">
            <a:off x="11594495" y="5247071"/>
            <a:ext cx="5880923" cy="675722"/>
          </a:xfrm>
          <a:prstGeom prst="rect">
            <a:avLst/>
          </a:prstGeom>
        </p:spPr>
        <p:txBody>
          <a:bodyPr anchor="t" rtlCol="false" tIns="0" lIns="0" bIns="0" rIns="0">
            <a:spAutoFit/>
          </a:bodyPr>
          <a:lstStyle/>
          <a:p>
            <a:pPr algn="l" marL="389472" indent="-194736" lvl="1">
              <a:lnSpc>
                <a:spcPts val="2705"/>
              </a:lnSpc>
              <a:buFont typeface="Arial"/>
              <a:buChar char="•"/>
            </a:pPr>
            <a:r>
              <a:rPr lang="en-US" sz="1803">
                <a:solidFill>
                  <a:srgbClr val="000000"/>
                </a:solidFill>
                <a:latin typeface="Montserrat"/>
                <a:ea typeface="Montserrat"/>
                <a:cs typeface="Montserrat"/>
                <a:sym typeface="Montserrat"/>
              </a:rPr>
              <a:t>pertes thermiques possibles</a:t>
            </a:r>
          </a:p>
          <a:p>
            <a:pPr algn="l" marL="389472" indent="-194736" lvl="1">
              <a:lnSpc>
                <a:spcPts val="2705"/>
              </a:lnSpc>
              <a:buFont typeface="Arial"/>
              <a:buChar char="•"/>
            </a:pPr>
            <a:r>
              <a:rPr lang="en-US" sz="1803">
                <a:solidFill>
                  <a:srgbClr val="000000"/>
                </a:solidFill>
                <a:latin typeface="Montserrat"/>
                <a:ea typeface="Montserrat"/>
                <a:cs typeface="Montserrat"/>
                <a:sym typeface="Montserrat"/>
              </a:rPr>
              <a:t>coût plus élevé.</a:t>
            </a:r>
          </a:p>
        </p:txBody>
      </p:sp>
      <p:sp>
        <p:nvSpPr>
          <p:cNvPr name="TextBox 10" id="10"/>
          <p:cNvSpPr txBox="true"/>
          <p:nvPr/>
        </p:nvSpPr>
        <p:spPr>
          <a:xfrm rot="0">
            <a:off x="9303932" y="4804031"/>
            <a:ext cx="5880923" cy="332071"/>
          </a:xfrm>
          <a:prstGeom prst="rect">
            <a:avLst/>
          </a:prstGeom>
        </p:spPr>
        <p:txBody>
          <a:bodyPr anchor="t" rtlCol="false" tIns="0" lIns="0" bIns="0" rIns="0">
            <a:spAutoFit/>
          </a:bodyPr>
          <a:lstStyle/>
          <a:p>
            <a:pPr algn="ctr">
              <a:lnSpc>
                <a:spcPts val="2705"/>
              </a:lnSpc>
              <a:spcBef>
                <a:spcPct val="0"/>
              </a:spcBef>
            </a:pPr>
            <a:r>
              <a:rPr lang="en-US" b="true" sz="1803">
                <a:solidFill>
                  <a:srgbClr val="000000"/>
                </a:solidFill>
                <a:latin typeface="Montserrat Bold"/>
                <a:ea typeface="Montserrat Bold"/>
                <a:cs typeface="Montserrat Bold"/>
                <a:sym typeface="Montserrat Bold"/>
              </a:rPr>
              <a:t>Limites : </a:t>
            </a:r>
          </a:p>
        </p:txBody>
      </p:sp>
      <p:grpSp>
        <p:nvGrpSpPr>
          <p:cNvPr name="Group 11" id="11"/>
          <p:cNvGrpSpPr/>
          <p:nvPr/>
        </p:nvGrpSpPr>
        <p:grpSpPr>
          <a:xfrm rot="0">
            <a:off x="-157279" y="8986140"/>
            <a:ext cx="18445279" cy="1300860"/>
            <a:chOff x="0" y="0"/>
            <a:chExt cx="24593705" cy="1734480"/>
          </a:xfrm>
        </p:grpSpPr>
        <p:sp>
          <p:nvSpPr>
            <p:cNvPr name="Freeform 12" id="12"/>
            <p:cNvSpPr/>
            <p:nvPr/>
          </p:nvSpPr>
          <p:spPr>
            <a:xfrm flipH="true" flipV="false" rot="0">
              <a:off x="0" y="0"/>
              <a:ext cx="11190191" cy="1734480"/>
            </a:xfrm>
            <a:custGeom>
              <a:avLst/>
              <a:gdLst/>
              <a:ahLst/>
              <a:cxnLst/>
              <a:rect r="r" b="b" t="t" l="l"/>
              <a:pathLst>
                <a:path h="1734480" w="11190191">
                  <a:moveTo>
                    <a:pt x="11190191" y="0"/>
                  </a:moveTo>
                  <a:lnTo>
                    <a:pt x="0" y="0"/>
                  </a:lnTo>
                  <a:lnTo>
                    <a:pt x="0" y="1734480"/>
                  </a:lnTo>
                  <a:lnTo>
                    <a:pt x="11190191" y="1734480"/>
                  </a:lnTo>
                  <a:lnTo>
                    <a:pt x="11190191"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13" id="13"/>
            <p:cNvGrpSpPr/>
            <p:nvPr/>
          </p:nvGrpSpPr>
          <p:grpSpPr>
            <a:xfrm rot="0">
              <a:off x="7500592" y="952174"/>
              <a:ext cx="17093112" cy="782306"/>
              <a:chOff x="0" y="0"/>
              <a:chExt cx="2959900" cy="135467"/>
            </a:xfrm>
          </p:grpSpPr>
          <p:sp>
            <p:nvSpPr>
              <p:cNvPr name="Freeform 14" id="14"/>
              <p:cNvSpPr/>
              <p:nvPr/>
            </p:nvSpPr>
            <p:spPr>
              <a:xfrm flipH="false" flipV="false" rot="0">
                <a:off x="0" y="0"/>
                <a:ext cx="2959900" cy="135467"/>
              </a:xfrm>
              <a:custGeom>
                <a:avLst/>
                <a:gdLst/>
                <a:ahLst/>
                <a:cxnLst/>
                <a:rect r="r" b="b" t="t" l="l"/>
                <a:pathLst>
                  <a:path h="135467" w="2959900">
                    <a:moveTo>
                      <a:pt x="0" y="0"/>
                    </a:moveTo>
                    <a:lnTo>
                      <a:pt x="2959900" y="0"/>
                    </a:lnTo>
                    <a:lnTo>
                      <a:pt x="2959900" y="135467"/>
                    </a:lnTo>
                    <a:lnTo>
                      <a:pt x="0" y="135467"/>
                    </a:lnTo>
                    <a:close/>
                  </a:path>
                </a:pathLst>
              </a:custGeom>
              <a:solidFill>
                <a:srgbClr val="206A87"/>
              </a:solidFill>
            </p:spPr>
          </p:sp>
          <p:sp>
            <p:nvSpPr>
              <p:cNvPr name="TextBox 15" id="15"/>
              <p:cNvSpPr txBox="true"/>
              <p:nvPr/>
            </p:nvSpPr>
            <p:spPr>
              <a:xfrm>
                <a:off x="0" y="-28575"/>
                <a:ext cx="2959900" cy="164042"/>
              </a:xfrm>
              <a:prstGeom prst="rect">
                <a:avLst/>
              </a:prstGeom>
            </p:spPr>
            <p:txBody>
              <a:bodyPr anchor="ctr" rtlCol="false" tIns="50800" lIns="50800" bIns="50800" rIns="50800"/>
              <a:lstStyle/>
              <a:p>
                <a:pPr algn="ctr">
                  <a:lnSpc>
                    <a:spcPts val="2378"/>
                  </a:lnSpc>
                </a:pPr>
              </a:p>
            </p:txBody>
          </p:sp>
        </p:grpSp>
      </p:grpSp>
      <p:grpSp>
        <p:nvGrpSpPr>
          <p:cNvPr name="Group 16" id="16"/>
          <p:cNvGrpSpPr/>
          <p:nvPr/>
        </p:nvGrpSpPr>
        <p:grpSpPr>
          <a:xfrm rot="0">
            <a:off x="9084739" y="8945760"/>
            <a:ext cx="9361480" cy="625079"/>
            <a:chOff x="0" y="0"/>
            <a:chExt cx="12481973" cy="833439"/>
          </a:xfrm>
        </p:grpSpPr>
        <p:grpSp>
          <p:nvGrpSpPr>
            <p:cNvPr name="Group 17" id="17"/>
            <p:cNvGrpSpPr/>
            <p:nvPr/>
          </p:nvGrpSpPr>
          <p:grpSpPr>
            <a:xfrm rot="0">
              <a:off x="0" y="0"/>
              <a:ext cx="833439" cy="833439"/>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06A87"/>
              </a:solidFill>
            </p:spPr>
          </p:sp>
          <p:sp>
            <p:nvSpPr>
              <p:cNvPr name="TextBox 19" id="19"/>
              <p:cNvSpPr txBox="true"/>
              <p:nvPr/>
            </p:nvSpPr>
            <p:spPr>
              <a:xfrm>
                <a:off x="76200" y="19050"/>
                <a:ext cx="660400" cy="717550"/>
              </a:xfrm>
              <a:prstGeom prst="rect">
                <a:avLst/>
              </a:prstGeom>
            </p:spPr>
            <p:txBody>
              <a:bodyPr anchor="ctr" rtlCol="false" tIns="50800" lIns="50800" bIns="50800" rIns="50800"/>
              <a:lstStyle/>
              <a:p>
                <a:pPr algn="ctr">
                  <a:lnSpc>
                    <a:spcPts val="3000"/>
                  </a:lnSpc>
                </a:pPr>
                <a:r>
                  <a:rPr lang="en-US" sz="2000">
                    <a:solidFill>
                      <a:srgbClr val="000000"/>
                    </a:solidFill>
                    <a:latin typeface="Montserrat"/>
                    <a:ea typeface="Montserrat"/>
                    <a:cs typeface="Montserrat"/>
                    <a:sym typeface="Montserrat"/>
                  </a:rPr>
                  <a:t>6</a:t>
                </a:r>
              </a:p>
            </p:txBody>
          </p:sp>
        </p:grpSp>
        <p:sp>
          <p:nvSpPr>
            <p:cNvPr name="TextBox 20" id="20"/>
            <p:cNvSpPr txBox="true"/>
            <p:nvPr/>
          </p:nvSpPr>
          <p:spPr>
            <a:xfrm rot="0">
              <a:off x="1258228" y="12224"/>
              <a:ext cx="11223746" cy="723266"/>
            </a:xfrm>
            <a:prstGeom prst="rect">
              <a:avLst/>
            </a:prstGeom>
          </p:spPr>
          <p:txBody>
            <a:bodyPr anchor="t" rtlCol="false" tIns="0" lIns="0" bIns="0" rIns="0">
              <a:spAutoFit/>
            </a:bodyPr>
            <a:lstStyle/>
            <a:p>
              <a:pPr algn="l">
                <a:lnSpc>
                  <a:spcPts val="4799"/>
                </a:lnSpc>
              </a:pPr>
            </a:p>
          </p:txBody>
        </p:sp>
      </p:grpSp>
      <p:sp>
        <p:nvSpPr>
          <p:cNvPr name="TextBox 21" id="21"/>
          <p:cNvSpPr txBox="true"/>
          <p:nvPr/>
        </p:nvSpPr>
        <p:spPr>
          <a:xfrm rot="-5400000">
            <a:off x="15147461" y="5959478"/>
            <a:ext cx="4627339" cy="460812"/>
          </a:xfrm>
          <a:prstGeom prst="rect">
            <a:avLst/>
          </a:prstGeom>
        </p:spPr>
        <p:txBody>
          <a:bodyPr anchor="t" rtlCol="false" tIns="0" lIns="0" bIns="0" rIns="0">
            <a:spAutoFit/>
          </a:bodyPr>
          <a:lstStyle/>
          <a:p>
            <a:pPr algn="l">
              <a:lnSpc>
                <a:spcPts val="3384"/>
              </a:lnSpc>
            </a:pPr>
            <a:r>
              <a:rPr lang="en-US" sz="2843" spc="730">
                <a:solidFill>
                  <a:srgbClr val="000000"/>
                </a:solidFill>
                <a:latin typeface="Poppins"/>
                <a:ea typeface="Poppins"/>
                <a:cs typeface="Poppins"/>
                <a:sym typeface="Poppins"/>
              </a:rPr>
              <a:t>2024 - 2025</a:t>
            </a:r>
          </a:p>
        </p:txBody>
      </p:sp>
      <p:sp>
        <p:nvSpPr>
          <p:cNvPr name="TextBox 22" id="22"/>
          <p:cNvSpPr txBox="true"/>
          <p:nvPr/>
        </p:nvSpPr>
        <p:spPr>
          <a:xfrm rot="0">
            <a:off x="1324448" y="1340893"/>
            <a:ext cx="15934852" cy="457200"/>
          </a:xfrm>
          <a:prstGeom prst="rect">
            <a:avLst/>
          </a:prstGeom>
        </p:spPr>
        <p:txBody>
          <a:bodyPr anchor="t" rtlCol="false" tIns="0" lIns="0" bIns="0" rIns="0">
            <a:spAutoFit/>
          </a:bodyPr>
          <a:lstStyle/>
          <a:p>
            <a:pPr algn="l" marL="0" indent="0" lvl="0">
              <a:lnSpc>
                <a:spcPts val="3600"/>
              </a:lnSpc>
            </a:pPr>
          </a:p>
        </p:txBody>
      </p:sp>
      <p:sp>
        <p:nvSpPr>
          <p:cNvPr name="TextBox 23" id="23"/>
          <p:cNvSpPr txBox="true"/>
          <p:nvPr/>
        </p:nvSpPr>
        <p:spPr>
          <a:xfrm rot="0">
            <a:off x="593238" y="1197487"/>
            <a:ext cx="6325772" cy="361950"/>
          </a:xfrm>
          <a:prstGeom prst="rect">
            <a:avLst/>
          </a:prstGeom>
        </p:spPr>
        <p:txBody>
          <a:bodyPr anchor="t" rtlCol="false" tIns="0" lIns="0" bIns="0" rIns="0">
            <a:spAutoFit/>
          </a:bodyPr>
          <a:lstStyle/>
          <a:p>
            <a:pPr algn="ctr">
              <a:lnSpc>
                <a:spcPts val="3000"/>
              </a:lnSpc>
              <a:spcBef>
                <a:spcPct val="0"/>
              </a:spcBef>
            </a:pPr>
            <a:r>
              <a:rPr lang="en-US" b="true" sz="2000">
                <a:solidFill>
                  <a:srgbClr val="000000"/>
                </a:solidFill>
                <a:latin typeface="Montserrat Bold"/>
                <a:ea typeface="Montserrat Bold"/>
                <a:cs typeface="Montserrat Bold"/>
                <a:sym typeface="Montserrat Bold"/>
              </a:rPr>
              <a:t>Les 4 architectures de sous station : </a:t>
            </a:r>
          </a:p>
        </p:txBody>
      </p:sp>
      <p:sp>
        <p:nvSpPr>
          <p:cNvPr name="TextBox 24" id="24"/>
          <p:cNvSpPr txBox="true"/>
          <p:nvPr/>
        </p:nvSpPr>
        <p:spPr>
          <a:xfrm rot="0">
            <a:off x="0" y="1588543"/>
            <a:ext cx="11338457" cy="361950"/>
          </a:xfrm>
          <a:prstGeom prst="rect">
            <a:avLst/>
          </a:prstGeom>
        </p:spPr>
        <p:txBody>
          <a:bodyPr anchor="t" rtlCol="false" tIns="0" lIns="0" bIns="0" rIns="0">
            <a:spAutoFit/>
          </a:bodyPr>
          <a:lstStyle/>
          <a:p>
            <a:pPr algn="ctr">
              <a:lnSpc>
                <a:spcPts val="3000"/>
              </a:lnSpc>
            </a:pPr>
            <a:r>
              <a:rPr lang="en-US" sz="2000">
                <a:solidFill>
                  <a:srgbClr val="206A87"/>
                </a:solidFill>
                <a:latin typeface="Montserrat"/>
                <a:ea typeface="Montserrat"/>
                <a:cs typeface="Montserrat"/>
                <a:sym typeface="Montserrat"/>
              </a:rPr>
              <a:t>Architecture chauffage et ECS en parallèle avec stockage en amont : </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17484943" y="-1874195"/>
            <a:ext cx="0" cy="6492240"/>
          </a:xfrm>
          <a:prstGeom prst="line">
            <a:avLst/>
          </a:prstGeom>
          <a:ln cap="flat" w="19050">
            <a:solidFill>
              <a:srgbClr val="206A87"/>
            </a:solidFill>
            <a:prstDash val="solid"/>
            <a:headEnd type="none" len="sm" w="sm"/>
            <a:tailEnd type="none" len="sm" w="sm"/>
          </a:ln>
        </p:spPr>
      </p:sp>
      <p:grpSp>
        <p:nvGrpSpPr>
          <p:cNvPr name="Group 3" id="3"/>
          <p:cNvGrpSpPr/>
          <p:nvPr/>
        </p:nvGrpSpPr>
        <p:grpSpPr>
          <a:xfrm rot="5400000">
            <a:off x="9052958" y="-9595034"/>
            <a:ext cx="558986" cy="19190069"/>
            <a:chOff x="0" y="0"/>
            <a:chExt cx="147223" cy="5054174"/>
          </a:xfrm>
        </p:grpSpPr>
        <p:sp>
          <p:nvSpPr>
            <p:cNvPr name="Freeform 4" id="4"/>
            <p:cNvSpPr/>
            <p:nvPr/>
          </p:nvSpPr>
          <p:spPr>
            <a:xfrm flipH="false" flipV="false" rot="0">
              <a:off x="0" y="0"/>
              <a:ext cx="147223" cy="5054174"/>
            </a:xfrm>
            <a:custGeom>
              <a:avLst/>
              <a:gdLst/>
              <a:ahLst/>
              <a:cxnLst/>
              <a:rect r="r" b="b" t="t" l="l"/>
              <a:pathLst>
                <a:path h="5054174" w="147223">
                  <a:moveTo>
                    <a:pt x="0" y="0"/>
                  </a:moveTo>
                  <a:lnTo>
                    <a:pt x="147223" y="0"/>
                  </a:lnTo>
                  <a:lnTo>
                    <a:pt x="147223" y="5054174"/>
                  </a:lnTo>
                  <a:lnTo>
                    <a:pt x="0" y="5054174"/>
                  </a:lnTo>
                  <a:close/>
                </a:path>
              </a:pathLst>
            </a:custGeom>
            <a:solidFill>
              <a:srgbClr val="206A87"/>
            </a:solidFill>
          </p:spPr>
        </p:sp>
        <p:sp>
          <p:nvSpPr>
            <p:cNvPr name="TextBox 5" id="5"/>
            <p:cNvSpPr txBox="true"/>
            <p:nvPr/>
          </p:nvSpPr>
          <p:spPr>
            <a:xfrm>
              <a:off x="0" y="-57150"/>
              <a:ext cx="147223" cy="5111324"/>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157279" y="8986140"/>
            <a:ext cx="18445279" cy="1300860"/>
            <a:chOff x="0" y="0"/>
            <a:chExt cx="24593705" cy="1734480"/>
          </a:xfrm>
        </p:grpSpPr>
        <p:sp>
          <p:nvSpPr>
            <p:cNvPr name="Freeform 7" id="7"/>
            <p:cNvSpPr/>
            <p:nvPr/>
          </p:nvSpPr>
          <p:spPr>
            <a:xfrm flipH="true" flipV="false" rot="0">
              <a:off x="0" y="0"/>
              <a:ext cx="11190191" cy="1734480"/>
            </a:xfrm>
            <a:custGeom>
              <a:avLst/>
              <a:gdLst/>
              <a:ahLst/>
              <a:cxnLst/>
              <a:rect r="r" b="b" t="t" l="l"/>
              <a:pathLst>
                <a:path h="1734480" w="11190191">
                  <a:moveTo>
                    <a:pt x="11190191" y="0"/>
                  </a:moveTo>
                  <a:lnTo>
                    <a:pt x="0" y="0"/>
                  </a:lnTo>
                  <a:lnTo>
                    <a:pt x="0" y="1734480"/>
                  </a:lnTo>
                  <a:lnTo>
                    <a:pt x="11190191" y="1734480"/>
                  </a:lnTo>
                  <a:lnTo>
                    <a:pt x="11190191"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8" id="8"/>
            <p:cNvGrpSpPr/>
            <p:nvPr/>
          </p:nvGrpSpPr>
          <p:grpSpPr>
            <a:xfrm rot="0">
              <a:off x="7500592" y="952174"/>
              <a:ext cx="17093112" cy="782306"/>
              <a:chOff x="0" y="0"/>
              <a:chExt cx="2959900" cy="135467"/>
            </a:xfrm>
          </p:grpSpPr>
          <p:sp>
            <p:nvSpPr>
              <p:cNvPr name="Freeform 9" id="9"/>
              <p:cNvSpPr/>
              <p:nvPr/>
            </p:nvSpPr>
            <p:spPr>
              <a:xfrm flipH="false" flipV="false" rot="0">
                <a:off x="0" y="0"/>
                <a:ext cx="2959900" cy="135467"/>
              </a:xfrm>
              <a:custGeom>
                <a:avLst/>
                <a:gdLst/>
                <a:ahLst/>
                <a:cxnLst/>
                <a:rect r="r" b="b" t="t" l="l"/>
                <a:pathLst>
                  <a:path h="135467" w="2959900">
                    <a:moveTo>
                      <a:pt x="0" y="0"/>
                    </a:moveTo>
                    <a:lnTo>
                      <a:pt x="2959900" y="0"/>
                    </a:lnTo>
                    <a:lnTo>
                      <a:pt x="2959900" y="135467"/>
                    </a:lnTo>
                    <a:lnTo>
                      <a:pt x="0" y="135467"/>
                    </a:lnTo>
                    <a:close/>
                  </a:path>
                </a:pathLst>
              </a:custGeom>
              <a:solidFill>
                <a:srgbClr val="206A87"/>
              </a:solidFill>
            </p:spPr>
          </p:sp>
          <p:sp>
            <p:nvSpPr>
              <p:cNvPr name="TextBox 10" id="10"/>
              <p:cNvSpPr txBox="true"/>
              <p:nvPr/>
            </p:nvSpPr>
            <p:spPr>
              <a:xfrm>
                <a:off x="0" y="-28575"/>
                <a:ext cx="2959900" cy="164042"/>
              </a:xfrm>
              <a:prstGeom prst="rect">
                <a:avLst/>
              </a:prstGeom>
            </p:spPr>
            <p:txBody>
              <a:bodyPr anchor="ctr" rtlCol="false" tIns="50800" lIns="50800" bIns="50800" rIns="50800"/>
              <a:lstStyle/>
              <a:p>
                <a:pPr algn="ctr">
                  <a:lnSpc>
                    <a:spcPts val="2378"/>
                  </a:lnSpc>
                </a:pPr>
              </a:p>
            </p:txBody>
          </p:sp>
        </p:grpSp>
      </p:grpSp>
      <p:grpSp>
        <p:nvGrpSpPr>
          <p:cNvPr name="Group 11" id="11"/>
          <p:cNvGrpSpPr/>
          <p:nvPr/>
        </p:nvGrpSpPr>
        <p:grpSpPr>
          <a:xfrm rot="0">
            <a:off x="9332450" y="8945760"/>
            <a:ext cx="9361480" cy="625079"/>
            <a:chOff x="0" y="0"/>
            <a:chExt cx="12481973" cy="833439"/>
          </a:xfrm>
        </p:grpSpPr>
        <p:grpSp>
          <p:nvGrpSpPr>
            <p:cNvPr name="Group 12" id="12"/>
            <p:cNvGrpSpPr/>
            <p:nvPr/>
          </p:nvGrpSpPr>
          <p:grpSpPr>
            <a:xfrm rot="0">
              <a:off x="0" y="0"/>
              <a:ext cx="833439" cy="833439"/>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06A87"/>
              </a:solidFill>
            </p:spPr>
          </p:sp>
          <p:sp>
            <p:nvSpPr>
              <p:cNvPr name="TextBox 14" id="14"/>
              <p:cNvSpPr txBox="true"/>
              <p:nvPr/>
            </p:nvSpPr>
            <p:spPr>
              <a:xfrm>
                <a:off x="76200" y="19050"/>
                <a:ext cx="660400" cy="717550"/>
              </a:xfrm>
              <a:prstGeom prst="rect">
                <a:avLst/>
              </a:prstGeom>
            </p:spPr>
            <p:txBody>
              <a:bodyPr anchor="ctr" rtlCol="false" tIns="50800" lIns="50800" bIns="50800" rIns="50800"/>
              <a:lstStyle/>
              <a:p>
                <a:pPr algn="ctr">
                  <a:lnSpc>
                    <a:spcPts val="3000"/>
                  </a:lnSpc>
                </a:pPr>
                <a:r>
                  <a:rPr lang="en-US" sz="2000">
                    <a:solidFill>
                      <a:srgbClr val="000000"/>
                    </a:solidFill>
                    <a:latin typeface="Montserrat"/>
                    <a:ea typeface="Montserrat"/>
                    <a:cs typeface="Montserrat"/>
                    <a:sym typeface="Montserrat"/>
                  </a:rPr>
                  <a:t>7</a:t>
                </a:r>
              </a:p>
            </p:txBody>
          </p:sp>
        </p:grpSp>
        <p:sp>
          <p:nvSpPr>
            <p:cNvPr name="TextBox 15" id="15"/>
            <p:cNvSpPr txBox="true"/>
            <p:nvPr/>
          </p:nvSpPr>
          <p:spPr>
            <a:xfrm rot="0">
              <a:off x="1258228" y="12224"/>
              <a:ext cx="11223746" cy="723266"/>
            </a:xfrm>
            <a:prstGeom prst="rect">
              <a:avLst/>
            </a:prstGeom>
          </p:spPr>
          <p:txBody>
            <a:bodyPr anchor="t" rtlCol="false" tIns="0" lIns="0" bIns="0" rIns="0">
              <a:spAutoFit/>
            </a:bodyPr>
            <a:lstStyle/>
            <a:p>
              <a:pPr algn="l">
                <a:lnSpc>
                  <a:spcPts val="4799"/>
                </a:lnSpc>
              </a:pPr>
            </a:p>
          </p:txBody>
        </p:sp>
      </p:grpSp>
      <p:sp>
        <p:nvSpPr>
          <p:cNvPr name="Freeform 16" id="16"/>
          <p:cNvSpPr/>
          <p:nvPr/>
        </p:nvSpPr>
        <p:spPr>
          <a:xfrm flipH="false" flipV="false" rot="0">
            <a:off x="920120" y="2557128"/>
            <a:ext cx="9938010" cy="5594159"/>
          </a:xfrm>
          <a:custGeom>
            <a:avLst/>
            <a:gdLst/>
            <a:ahLst/>
            <a:cxnLst/>
            <a:rect r="r" b="b" t="t" l="l"/>
            <a:pathLst>
              <a:path h="5594159" w="9938010">
                <a:moveTo>
                  <a:pt x="0" y="0"/>
                </a:moveTo>
                <a:lnTo>
                  <a:pt x="9938010" y="0"/>
                </a:lnTo>
                <a:lnTo>
                  <a:pt x="9938010" y="5594159"/>
                </a:lnTo>
                <a:lnTo>
                  <a:pt x="0" y="5594159"/>
                </a:lnTo>
                <a:lnTo>
                  <a:pt x="0" y="0"/>
                </a:lnTo>
                <a:close/>
              </a:path>
            </a:pathLst>
          </a:custGeom>
          <a:blipFill>
            <a:blip r:embed="rId4"/>
            <a:stretch>
              <a:fillRect l="0" t="0" r="0" b="0"/>
            </a:stretch>
          </a:blipFill>
        </p:spPr>
      </p:sp>
      <p:sp>
        <p:nvSpPr>
          <p:cNvPr name="TextBox 17" id="17"/>
          <p:cNvSpPr txBox="true"/>
          <p:nvPr/>
        </p:nvSpPr>
        <p:spPr>
          <a:xfrm rot="0">
            <a:off x="8829171" y="3411108"/>
            <a:ext cx="6220195" cy="361950"/>
          </a:xfrm>
          <a:prstGeom prst="rect">
            <a:avLst/>
          </a:prstGeom>
        </p:spPr>
        <p:txBody>
          <a:bodyPr anchor="t" rtlCol="false" tIns="0" lIns="0" bIns="0" rIns="0">
            <a:spAutoFit/>
          </a:bodyPr>
          <a:lstStyle/>
          <a:p>
            <a:pPr algn="ctr">
              <a:lnSpc>
                <a:spcPts val="3000"/>
              </a:lnSpc>
              <a:spcBef>
                <a:spcPct val="0"/>
              </a:spcBef>
            </a:pPr>
            <a:r>
              <a:rPr lang="en-US" b="true" sz="2000">
                <a:solidFill>
                  <a:srgbClr val="000000"/>
                </a:solidFill>
                <a:latin typeface="Montserrat Bold"/>
                <a:ea typeface="Montserrat Bold"/>
                <a:cs typeface="Montserrat Bold"/>
                <a:sym typeface="Montserrat Bold"/>
              </a:rPr>
              <a:t>Avantages : </a:t>
            </a:r>
          </a:p>
        </p:txBody>
      </p:sp>
      <p:sp>
        <p:nvSpPr>
          <p:cNvPr name="TextBox 18" id="18"/>
          <p:cNvSpPr txBox="true"/>
          <p:nvPr/>
        </p:nvSpPr>
        <p:spPr>
          <a:xfrm rot="0">
            <a:off x="11058155" y="3954033"/>
            <a:ext cx="6220195" cy="742950"/>
          </a:xfrm>
          <a:prstGeom prst="rect">
            <a:avLst/>
          </a:prstGeom>
        </p:spPr>
        <p:txBody>
          <a:bodyPr anchor="t" rtlCol="false" tIns="0" lIns="0" bIns="0" rIns="0">
            <a:spAutoFit/>
          </a:bodyPr>
          <a:lstStyle/>
          <a:p>
            <a:pPr algn="l" marL="431801" indent="-215900" lvl="1">
              <a:lnSpc>
                <a:spcPts val="3000"/>
              </a:lnSpc>
              <a:buFont typeface="Arial"/>
              <a:buChar char="•"/>
            </a:pPr>
            <a:r>
              <a:rPr lang="en-US" sz="2000">
                <a:solidFill>
                  <a:srgbClr val="000000"/>
                </a:solidFill>
                <a:latin typeface="Montserrat"/>
                <a:ea typeface="Montserrat"/>
                <a:cs typeface="Montserrat"/>
                <a:sym typeface="Montserrat"/>
              </a:rPr>
              <a:t>température de retour faible ce qui favorise l’intégration des ENR</a:t>
            </a:r>
          </a:p>
        </p:txBody>
      </p:sp>
      <p:sp>
        <p:nvSpPr>
          <p:cNvPr name="TextBox 19" id="19"/>
          <p:cNvSpPr txBox="true"/>
          <p:nvPr/>
        </p:nvSpPr>
        <p:spPr>
          <a:xfrm rot="0">
            <a:off x="11058155" y="5635849"/>
            <a:ext cx="6220195" cy="742950"/>
          </a:xfrm>
          <a:prstGeom prst="rect">
            <a:avLst/>
          </a:prstGeom>
        </p:spPr>
        <p:txBody>
          <a:bodyPr anchor="t" rtlCol="false" tIns="0" lIns="0" bIns="0" rIns="0">
            <a:spAutoFit/>
          </a:bodyPr>
          <a:lstStyle/>
          <a:p>
            <a:pPr algn="l" marL="431801" indent="-215900" lvl="1">
              <a:lnSpc>
                <a:spcPts val="3000"/>
              </a:lnSpc>
              <a:buFont typeface="Arial"/>
              <a:buChar char="•"/>
            </a:pPr>
            <a:r>
              <a:rPr lang="en-US" sz="2000">
                <a:solidFill>
                  <a:srgbClr val="000000"/>
                </a:solidFill>
                <a:latin typeface="Montserrat"/>
                <a:ea typeface="Montserrat"/>
                <a:cs typeface="Montserrat"/>
                <a:sym typeface="Montserrat"/>
              </a:rPr>
              <a:t>pas compatible avec les applications ou la demande de chauffage est forte.</a:t>
            </a:r>
          </a:p>
        </p:txBody>
      </p:sp>
      <p:sp>
        <p:nvSpPr>
          <p:cNvPr name="TextBox 20" id="20"/>
          <p:cNvSpPr txBox="true"/>
          <p:nvPr/>
        </p:nvSpPr>
        <p:spPr>
          <a:xfrm rot="0">
            <a:off x="8635448" y="5144658"/>
            <a:ext cx="6220195" cy="361950"/>
          </a:xfrm>
          <a:prstGeom prst="rect">
            <a:avLst/>
          </a:prstGeom>
        </p:spPr>
        <p:txBody>
          <a:bodyPr anchor="t" rtlCol="false" tIns="0" lIns="0" bIns="0" rIns="0">
            <a:spAutoFit/>
          </a:bodyPr>
          <a:lstStyle/>
          <a:p>
            <a:pPr algn="ctr">
              <a:lnSpc>
                <a:spcPts val="3000"/>
              </a:lnSpc>
              <a:spcBef>
                <a:spcPct val="0"/>
              </a:spcBef>
            </a:pPr>
            <a:r>
              <a:rPr lang="en-US" b="true" sz="2000">
                <a:solidFill>
                  <a:srgbClr val="000000"/>
                </a:solidFill>
                <a:latin typeface="Montserrat Bold"/>
                <a:ea typeface="Montserrat Bold"/>
                <a:cs typeface="Montserrat Bold"/>
                <a:sym typeface="Montserrat Bold"/>
              </a:rPr>
              <a:t>Limites : </a:t>
            </a:r>
          </a:p>
        </p:txBody>
      </p:sp>
      <p:sp>
        <p:nvSpPr>
          <p:cNvPr name="TextBox 21" id="21"/>
          <p:cNvSpPr txBox="true"/>
          <p:nvPr/>
        </p:nvSpPr>
        <p:spPr>
          <a:xfrm rot="-5400000">
            <a:off x="15147461" y="5959478"/>
            <a:ext cx="4627339" cy="460812"/>
          </a:xfrm>
          <a:prstGeom prst="rect">
            <a:avLst/>
          </a:prstGeom>
        </p:spPr>
        <p:txBody>
          <a:bodyPr anchor="t" rtlCol="false" tIns="0" lIns="0" bIns="0" rIns="0">
            <a:spAutoFit/>
          </a:bodyPr>
          <a:lstStyle/>
          <a:p>
            <a:pPr algn="l">
              <a:lnSpc>
                <a:spcPts val="3384"/>
              </a:lnSpc>
            </a:pPr>
            <a:r>
              <a:rPr lang="en-US" sz="2843" spc="730">
                <a:solidFill>
                  <a:srgbClr val="000000"/>
                </a:solidFill>
                <a:latin typeface="Poppins"/>
                <a:ea typeface="Poppins"/>
                <a:cs typeface="Poppins"/>
                <a:sym typeface="Poppins"/>
              </a:rPr>
              <a:t>2024 - 2025</a:t>
            </a:r>
          </a:p>
        </p:txBody>
      </p:sp>
      <p:sp>
        <p:nvSpPr>
          <p:cNvPr name="TextBox 22" id="22"/>
          <p:cNvSpPr txBox="true"/>
          <p:nvPr/>
        </p:nvSpPr>
        <p:spPr>
          <a:xfrm rot="0">
            <a:off x="1324448" y="1340893"/>
            <a:ext cx="15934852" cy="457200"/>
          </a:xfrm>
          <a:prstGeom prst="rect">
            <a:avLst/>
          </a:prstGeom>
        </p:spPr>
        <p:txBody>
          <a:bodyPr anchor="t" rtlCol="false" tIns="0" lIns="0" bIns="0" rIns="0">
            <a:spAutoFit/>
          </a:bodyPr>
          <a:lstStyle/>
          <a:p>
            <a:pPr algn="l" marL="0" indent="0" lvl="0">
              <a:lnSpc>
                <a:spcPts val="3600"/>
              </a:lnSpc>
            </a:pPr>
          </a:p>
        </p:txBody>
      </p:sp>
      <p:sp>
        <p:nvSpPr>
          <p:cNvPr name="TextBox 23" id="23"/>
          <p:cNvSpPr txBox="true"/>
          <p:nvPr/>
        </p:nvSpPr>
        <p:spPr>
          <a:xfrm rot="0">
            <a:off x="593238" y="1197487"/>
            <a:ext cx="6325772" cy="361950"/>
          </a:xfrm>
          <a:prstGeom prst="rect">
            <a:avLst/>
          </a:prstGeom>
        </p:spPr>
        <p:txBody>
          <a:bodyPr anchor="t" rtlCol="false" tIns="0" lIns="0" bIns="0" rIns="0">
            <a:spAutoFit/>
          </a:bodyPr>
          <a:lstStyle/>
          <a:p>
            <a:pPr algn="ctr">
              <a:lnSpc>
                <a:spcPts val="3000"/>
              </a:lnSpc>
              <a:spcBef>
                <a:spcPct val="0"/>
              </a:spcBef>
            </a:pPr>
            <a:r>
              <a:rPr lang="en-US" b="true" sz="2000">
                <a:solidFill>
                  <a:srgbClr val="000000"/>
                </a:solidFill>
                <a:latin typeface="Montserrat Bold"/>
                <a:ea typeface="Montserrat Bold"/>
                <a:cs typeface="Montserrat Bold"/>
                <a:sym typeface="Montserrat Bold"/>
              </a:rPr>
              <a:t>Les 4 architectures de sous station : </a:t>
            </a:r>
          </a:p>
        </p:txBody>
      </p:sp>
      <p:sp>
        <p:nvSpPr>
          <p:cNvPr name="TextBox 24" id="24"/>
          <p:cNvSpPr txBox="true"/>
          <p:nvPr/>
        </p:nvSpPr>
        <p:spPr>
          <a:xfrm rot="0">
            <a:off x="0" y="1588543"/>
            <a:ext cx="11032744" cy="361950"/>
          </a:xfrm>
          <a:prstGeom prst="rect">
            <a:avLst/>
          </a:prstGeom>
        </p:spPr>
        <p:txBody>
          <a:bodyPr anchor="t" rtlCol="false" tIns="0" lIns="0" bIns="0" rIns="0">
            <a:spAutoFit/>
          </a:bodyPr>
          <a:lstStyle/>
          <a:p>
            <a:pPr algn="ctr">
              <a:lnSpc>
                <a:spcPts val="3000"/>
              </a:lnSpc>
            </a:pPr>
            <a:r>
              <a:rPr lang="en-US" sz="2000">
                <a:solidFill>
                  <a:srgbClr val="206A87"/>
                </a:solidFill>
                <a:latin typeface="Montserrat"/>
                <a:ea typeface="Montserrat"/>
                <a:cs typeface="Montserrat"/>
                <a:sym typeface="Montserrat"/>
              </a:rPr>
              <a:t>Architecture chauffage et ECS en cascade avec stockage en aval : </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DAGwPEidSbY</dc:identifier>
  <dcterms:modified xsi:type="dcterms:W3CDTF">2011-08-01T06:04:30Z</dcterms:modified>
  <cp:revision>1</cp:revision>
  <dc:title>Soutenance du stage fin d’étude</dc:title>
</cp:coreProperties>
</file>